
<file path=[Content_Types].xml><?xml version="1.0" encoding="utf-8"?>
<Types xmlns="http://schemas.openxmlformats.org/package/2006/content-types">
  <Default Extension="xml" ContentType="application/xml"/>
  <Default Extension="mov" ContentType="video/quicktime"/>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0" r:id="rId14"/>
    <p:sldId id="269" r:id="rId15"/>
    <p:sldId id="270" r:id="rId16"/>
    <p:sldId id="271" r:id="rId17"/>
    <p:sldId id="272" r:id="rId18"/>
    <p:sldId id="273" r:id="rId19"/>
    <p:sldId id="274" r:id="rId20"/>
    <p:sldId id="279"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B9360-8AC3-48C4-8526-2EBC37D45FC9}">
  <a:tblStyle styleId="{0F2B9360-8AC3-48C4-8526-2EBC37D45F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2"/>
    <p:restoredTop sz="78307"/>
  </p:normalViewPr>
  <p:slideViewPr>
    <p:cSldViewPr snapToGrid="0" snapToObjects="1">
      <p:cViewPr varScale="1">
        <p:scale>
          <a:sx n="99" d="100"/>
          <a:sy n="99" d="100"/>
        </p:scale>
        <p:origin x="4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234910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6976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795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The style of our website is warm and joyful. We incorporated soothing colours and cheerful messages to encourage sharing and supporting. The section titles like Quest has a game-like feel. </a:t>
            </a:r>
            <a:endParaRPr/>
          </a:p>
        </p:txBody>
      </p:sp>
    </p:spTree>
    <p:extLst>
      <p:ext uri="{BB962C8B-B14F-4D97-AF65-F5344CB8AC3E}">
        <p14:creationId xmlns:p14="http://schemas.microsoft.com/office/powerpoint/2010/main" val="1472157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The style of our website is warm and joyful. We incorporated soothing colours and cheerful messages to encourage sharing and supporting. The section titles like Quest has a game-like feel. </a:t>
            </a:r>
            <a:endParaRPr/>
          </a:p>
        </p:txBody>
      </p:sp>
    </p:spTree>
    <p:extLst>
      <p:ext uri="{BB962C8B-B14F-4D97-AF65-F5344CB8AC3E}">
        <p14:creationId xmlns:p14="http://schemas.microsoft.com/office/powerpoint/2010/main" val="139324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As shown earlier, the categorical search function was our users’ favorite. </a:t>
            </a:r>
            <a:endParaRPr/>
          </a:p>
          <a:p>
            <a:pPr marL="0" lvl="0" indent="0" rtl="0">
              <a:spcBef>
                <a:spcPts val="0"/>
              </a:spcBef>
              <a:spcAft>
                <a:spcPts val="0"/>
              </a:spcAft>
              <a:buNone/>
            </a:pPr>
            <a:r>
              <a:rPr lang="zh-CN"/>
              <a:t>The options are designed according to female preferred game traits, and we hope that this can help female gamers find their desired games in a world full of male-targeting advertisements. </a:t>
            </a:r>
            <a:endParaRPr/>
          </a:p>
        </p:txBody>
      </p:sp>
    </p:spTree>
    <p:extLst>
      <p:ext uri="{BB962C8B-B14F-4D97-AF65-F5344CB8AC3E}">
        <p14:creationId xmlns:p14="http://schemas.microsoft.com/office/powerpoint/2010/main" val="151649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The teammate search function was meant to help users meet new friends who have similar gaming goals. </a:t>
            </a:r>
            <a:endParaRPr/>
          </a:p>
        </p:txBody>
      </p:sp>
    </p:spTree>
    <p:extLst>
      <p:ext uri="{BB962C8B-B14F-4D97-AF65-F5344CB8AC3E}">
        <p14:creationId xmlns:p14="http://schemas.microsoft.com/office/powerpoint/2010/main" val="51815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We have various social functions to provide users with the sense of belonging. Our female gamers do not need to worry about hiding their gender here. </a:t>
            </a:r>
            <a:endParaRPr/>
          </a:p>
        </p:txBody>
      </p:sp>
    </p:spTree>
    <p:extLst>
      <p:ext uri="{BB962C8B-B14F-4D97-AF65-F5344CB8AC3E}">
        <p14:creationId xmlns:p14="http://schemas.microsoft.com/office/powerpoint/2010/main" val="1132164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t>So,how exactly did we go from the very beginning to our final product?</a:t>
            </a:r>
            <a:endParaRPr/>
          </a:p>
        </p:txBody>
      </p:sp>
    </p:spTree>
    <p:extLst>
      <p:ext uri="{BB962C8B-B14F-4D97-AF65-F5344CB8AC3E}">
        <p14:creationId xmlns:p14="http://schemas.microsoft.com/office/powerpoint/2010/main" val="157921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dirty="0"/>
              <a:t>Well you know. Gender-inequality is really a big big topic. We have to break the problem space into smaller parts, the specific </a:t>
            </a:r>
            <a:r>
              <a:rPr lang="en-CA" altLang="zh-CN" dirty="0" smtClean="0"/>
              <a:t>problems</a:t>
            </a:r>
            <a:r>
              <a:rPr lang="en-CA" altLang="zh-CN" baseline="0" dirty="0" smtClean="0"/>
              <a:t> that </a:t>
            </a:r>
            <a:r>
              <a:rPr lang="zh-CN" dirty="0" smtClean="0"/>
              <a:t>we </a:t>
            </a:r>
            <a:r>
              <a:rPr lang="zh-CN" dirty="0"/>
              <a:t>need to solve. That is why  the problem space research is our first step.  </a:t>
            </a:r>
            <a:endParaRPr dirty="0"/>
          </a:p>
          <a:p>
            <a:pPr marL="0" lvl="0" indent="0">
              <a:spcBef>
                <a:spcPts val="0"/>
              </a:spcBef>
              <a:spcAft>
                <a:spcPts val="0"/>
              </a:spcAft>
              <a:buNone/>
            </a:pPr>
            <a:r>
              <a:rPr lang="zh-CN" dirty="0"/>
              <a:t> We reviewed 5 articles, distributed questionnaires to 61 participants, conducted 5 interviews and 5 observation studies</a:t>
            </a:r>
            <a:r>
              <a:rPr lang="zh-CN" dirty="0" smtClean="0"/>
              <a:t>. </a:t>
            </a:r>
            <a:r>
              <a:rPr lang="zh-CN" dirty="0"/>
              <a:t>our </a:t>
            </a:r>
            <a:r>
              <a:rPr lang="zh-CN" dirty="0" smtClean="0"/>
              <a:t>stud</a:t>
            </a:r>
            <a:r>
              <a:rPr lang="en-CA" altLang="zh-CN" dirty="0" err="1" smtClean="0"/>
              <a:t>ies</a:t>
            </a:r>
            <a:r>
              <a:rPr lang="en-CA" altLang="zh-CN" baseline="0" dirty="0" smtClean="0"/>
              <a:t> </a:t>
            </a:r>
            <a:r>
              <a:rPr lang="zh-CN" dirty="0" smtClean="0"/>
              <a:t>covered</a:t>
            </a:r>
            <a:r>
              <a:rPr lang="en-CA" altLang="zh-CN" dirty="0" smtClean="0"/>
              <a:t> almost every aspect</a:t>
            </a:r>
            <a:r>
              <a:rPr lang="en-CA" altLang="zh-CN" baseline="0" dirty="0" smtClean="0"/>
              <a:t> of female gamers’ gaming experience.</a:t>
            </a:r>
            <a:r>
              <a:rPr lang="zh-CN" dirty="0" smtClean="0"/>
              <a:t> </a:t>
            </a:r>
            <a:endParaRPr dirty="0"/>
          </a:p>
        </p:txBody>
      </p:sp>
    </p:spTree>
    <p:extLst>
      <p:ext uri="{BB962C8B-B14F-4D97-AF65-F5344CB8AC3E}">
        <p14:creationId xmlns:p14="http://schemas.microsoft.com/office/powerpoint/2010/main" val="118063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dirty="0"/>
              <a:t>After doing all this research, </a:t>
            </a:r>
            <a:r>
              <a:rPr lang="en-CA" altLang="zh-CN" dirty="0" smtClean="0"/>
              <a:t>we</a:t>
            </a:r>
            <a:r>
              <a:rPr lang="en-CA" altLang="zh-CN" baseline="0" dirty="0" smtClean="0"/>
              <a:t> identified two major components of user need. Female gamers want their community to be friendly and supportive. Also, females tend to care about certain game traits that are not typically advertised, like artistic graphics and enjoyable gameplay. That is why we proposed to build a gaming community that connect female gamers, recommend games tailored to their taste, and encourage sharing and supporting. </a:t>
            </a:r>
            <a:endParaRPr dirty="0"/>
          </a:p>
        </p:txBody>
      </p:sp>
    </p:spTree>
    <p:extLst>
      <p:ext uri="{BB962C8B-B14F-4D97-AF65-F5344CB8AC3E}">
        <p14:creationId xmlns:p14="http://schemas.microsoft.com/office/powerpoint/2010/main" val="163378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dirty="0"/>
              <a:t>Since now we had our goal. How can we make it come true? Firstly, we designed </a:t>
            </a:r>
            <a:r>
              <a:rPr lang="en-CA" altLang="zh-CN" dirty="0" smtClean="0"/>
              <a:t>an</a:t>
            </a:r>
            <a:r>
              <a:rPr lang="zh-CN" dirty="0" smtClean="0"/>
              <a:t> </a:t>
            </a:r>
            <a:r>
              <a:rPr lang="zh-CN" dirty="0"/>
              <a:t>experience map to identify </a:t>
            </a:r>
            <a:r>
              <a:rPr lang="en-CA" altLang="zh-CN" dirty="0" smtClean="0"/>
              <a:t>where our</a:t>
            </a:r>
            <a:r>
              <a:rPr lang="zh-CN" dirty="0" smtClean="0"/>
              <a:t> </a:t>
            </a:r>
            <a:r>
              <a:rPr lang="zh-CN" dirty="0"/>
              <a:t>opportunities </a:t>
            </a:r>
            <a:r>
              <a:rPr lang="en-CA" altLang="zh-CN" dirty="0" smtClean="0"/>
              <a:t>were</a:t>
            </a:r>
            <a:r>
              <a:rPr lang="zh-CN" dirty="0" smtClean="0"/>
              <a:t>. </a:t>
            </a:r>
            <a:r>
              <a:rPr lang="zh-CN" dirty="0"/>
              <a:t>Then we came up with lots of design requirements to </a:t>
            </a:r>
            <a:r>
              <a:rPr lang="en-CA" altLang="zh-CN" dirty="0" smtClean="0"/>
              <a:t>layout what we should present</a:t>
            </a:r>
            <a:r>
              <a:rPr lang="zh-CN" dirty="0" smtClean="0"/>
              <a:t>. </a:t>
            </a:r>
            <a:r>
              <a:rPr lang="zh-CN" dirty="0"/>
              <a:t>Then we designed 2 key </a:t>
            </a:r>
            <a:r>
              <a:rPr lang="zh-CN" dirty="0" smtClean="0"/>
              <a:t>personas</a:t>
            </a:r>
            <a:r>
              <a:rPr lang="en-CA" altLang="zh-CN" dirty="0" smtClean="0"/>
              <a:t> to understand who we were targeting</a:t>
            </a:r>
            <a:r>
              <a:rPr lang="zh-CN" dirty="0" smtClean="0"/>
              <a:t> </a:t>
            </a:r>
            <a:r>
              <a:rPr lang="zh-CN" dirty="0"/>
              <a:t>and 3 key scenarios </a:t>
            </a:r>
            <a:r>
              <a:rPr lang="en-CA" altLang="zh-CN" dirty="0" smtClean="0"/>
              <a:t>to guide our</a:t>
            </a:r>
            <a:r>
              <a:rPr lang="zh-CN" dirty="0" smtClean="0"/>
              <a:t> </a:t>
            </a:r>
            <a:r>
              <a:rPr lang="zh-CN" dirty="0"/>
              <a:t>function design and usability testing in later phases.</a:t>
            </a:r>
            <a:endParaRPr dirty="0"/>
          </a:p>
        </p:txBody>
      </p:sp>
    </p:spTree>
    <p:extLst>
      <p:ext uri="{BB962C8B-B14F-4D97-AF65-F5344CB8AC3E}">
        <p14:creationId xmlns:p14="http://schemas.microsoft.com/office/powerpoint/2010/main" val="1415323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5997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dirty="0" smtClean="0"/>
              <a:t>So begin with our paper prototypes.</a:t>
            </a:r>
            <a:r>
              <a:rPr lang="en-CA" baseline="0" dirty="0" smtClean="0"/>
              <a:t> </a:t>
            </a:r>
            <a:r>
              <a:rPr lang="en-CA" baseline="0" dirty="0" err="1" smtClean="0"/>
              <a:t>Eachof</a:t>
            </a:r>
            <a:r>
              <a:rPr lang="en-CA" baseline="0" dirty="0" smtClean="0"/>
              <a:t> our group members individually designed a page </a:t>
            </a:r>
            <a:r>
              <a:rPr lang="en-CA" baseline="0" dirty="0" err="1" smtClean="0"/>
              <a:t>prototypers</a:t>
            </a:r>
            <a:r>
              <a:rPr lang="en-CA" baseline="0" dirty="0" smtClean="0"/>
              <a:t>. Combined them </a:t>
            </a:r>
            <a:r>
              <a:rPr lang="en-CA" baseline="0" dirty="0" err="1" smtClean="0"/>
              <a:t>together,the</a:t>
            </a:r>
            <a:r>
              <a:rPr lang="en-CA" baseline="0" dirty="0" smtClean="0"/>
              <a:t> first </a:t>
            </a:r>
            <a:r>
              <a:rPr lang="en-CA" baseline="0" dirty="0" err="1" smtClean="0"/>
              <a:t>Euforia</a:t>
            </a:r>
            <a:r>
              <a:rPr lang="en-CA" baseline="0" dirty="0" smtClean="0"/>
              <a:t> was born. Later on, we did heuristic </a:t>
            </a:r>
            <a:r>
              <a:rPr lang="en-CA" baseline="0" dirty="0" err="1" smtClean="0"/>
              <a:t>evalution</a:t>
            </a:r>
            <a:r>
              <a:rPr lang="en-CA" baseline="0" dirty="0" smtClean="0"/>
              <a:t> which I identified and corrected most </a:t>
            </a:r>
            <a:r>
              <a:rPr lang="en-CA" baseline="0" dirty="0" err="1" smtClean="0"/>
              <a:t>obious</a:t>
            </a:r>
            <a:r>
              <a:rPr lang="en-CA" baseline="0" dirty="0" smtClean="0"/>
              <a:t> problems.</a:t>
            </a:r>
            <a:endParaRPr dirty="0"/>
          </a:p>
        </p:txBody>
      </p:sp>
    </p:spTree>
    <p:extLst>
      <p:ext uri="{BB962C8B-B14F-4D97-AF65-F5344CB8AC3E}">
        <p14:creationId xmlns:p14="http://schemas.microsoft.com/office/powerpoint/2010/main" val="400882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4748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6023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829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43375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23787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63158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47296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16716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Our participants were mostly females. They were young adults who enjoyed gaming. </a:t>
            </a:r>
            <a:endParaRPr/>
          </a:p>
        </p:txBody>
      </p:sp>
    </p:spTree>
    <p:extLst>
      <p:ext uri="{BB962C8B-B14F-4D97-AF65-F5344CB8AC3E}">
        <p14:creationId xmlns:p14="http://schemas.microsoft.com/office/powerpoint/2010/main" val="140862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t>To conclude the study, we would like to share some ratings with you. The scores were not bad. </a:t>
            </a:r>
            <a:endParaRPr/>
          </a:p>
        </p:txBody>
      </p:sp>
    </p:spTree>
    <p:extLst>
      <p:ext uri="{BB962C8B-B14F-4D97-AF65-F5344CB8AC3E}">
        <p14:creationId xmlns:p14="http://schemas.microsoft.com/office/powerpoint/2010/main" val="143783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Shape 1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Shape 52"/>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Shape 53"/>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endParaRPr/>
          </a:p>
        </p:txBody>
      </p:sp>
      <p:sp>
        <p:nvSpPr>
          <p:cNvPr id="54" name="Shape 5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Shape 20"/>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Shape 2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Shape 2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Shape 2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Shape 2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Shape 27"/>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Shape 34"/>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Shape 35"/>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Shape 36"/>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Shape 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Shape 42"/>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Shape 43"/>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Shape 44"/>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Shape 45"/>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Shape 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notesSlide" Target="../notesSlides/notesSlide2.xml"/><Relationship Id="rId5"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notesSlide" Target="../notesSlides/notesSlide6.xml"/><Relationship Id="rId5" Type="http://schemas.openxmlformats.org/officeDocument/2006/relationships/image" Target="../media/image2.png"/><Relationship Id="rId1" Type="http://schemas.microsoft.com/office/2007/relationships/media" Target="../media/media2.mov"/><Relationship Id="rId2" Type="http://schemas.openxmlformats.org/officeDocument/2006/relationships/video" Target="../media/media2.mo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411175" y="656550"/>
            <a:ext cx="8282400" cy="2109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zh-CN" sz="4800"/>
              <a:t>Eu</a:t>
            </a:r>
            <a:r>
              <a:rPr lang="zh-CN" sz="4800">
                <a:solidFill>
                  <a:schemeClr val="accent6"/>
                </a:solidFill>
              </a:rPr>
              <a:t>fo</a:t>
            </a:r>
            <a:r>
              <a:rPr lang="zh-CN" sz="4800"/>
              <a:t>ria</a:t>
            </a:r>
            <a:endParaRPr sz="4800"/>
          </a:p>
          <a:p>
            <a:pPr marL="0" lvl="0" indent="0">
              <a:spcBef>
                <a:spcPts val="0"/>
              </a:spcBef>
              <a:spcAft>
                <a:spcPts val="0"/>
              </a:spcAft>
              <a:buNone/>
            </a:pPr>
            <a:endParaRPr sz="3600"/>
          </a:p>
          <a:p>
            <a:pPr marL="0" lvl="0" indent="0">
              <a:spcBef>
                <a:spcPts val="0"/>
              </a:spcBef>
              <a:spcAft>
                <a:spcPts val="0"/>
              </a:spcAft>
              <a:buNone/>
            </a:pPr>
            <a:r>
              <a:rPr lang="zh-CN" sz="3000"/>
              <a:t>A </a:t>
            </a:r>
            <a:r>
              <a:rPr lang="zh-CN" sz="3000">
                <a:solidFill>
                  <a:schemeClr val="accent6"/>
                </a:solidFill>
              </a:rPr>
              <a:t>F</a:t>
            </a:r>
            <a:r>
              <a:rPr lang="zh-CN" sz="3000"/>
              <a:t>emale-</a:t>
            </a:r>
            <a:r>
              <a:rPr lang="zh-CN" sz="3000">
                <a:solidFill>
                  <a:schemeClr val="accent6"/>
                </a:solidFill>
              </a:rPr>
              <a:t>O</a:t>
            </a:r>
            <a:r>
              <a:rPr lang="zh-CN" sz="3000"/>
              <a:t>riented Gaming Community</a:t>
            </a:r>
            <a:endParaRPr sz="3000"/>
          </a:p>
        </p:txBody>
      </p:sp>
      <p:sp>
        <p:nvSpPr>
          <p:cNvPr id="63" name="Shape 6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a:t>Lost Stars</a:t>
            </a:r>
            <a:endParaRPr/>
          </a:p>
          <a:p>
            <a:pPr marL="0" lvl="0" indent="0" rtl="0">
              <a:spcBef>
                <a:spcPts val="0"/>
              </a:spcBef>
              <a:spcAft>
                <a:spcPts val="0"/>
              </a:spcAft>
              <a:buNone/>
            </a:pPr>
            <a:r>
              <a:rPr lang="zh-CN" sz="2400">
                <a:solidFill>
                  <a:schemeClr val="lt2"/>
                </a:solidFill>
              </a:rPr>
              <a:t>Jinyue Feng, Xingyue Dai, Siqi Yang, Fukun Li, Xinze Zhao</a:t>
            </a:r>
            <a:endParaRPr sz="2400">
              <a:solidFill>
                <a:schemeClr val="lt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a:t>Advantages</a:t>
            </a:r>
            <a:endParaRPr/>
          </a:p>
          <a:p>
            <a:pPr marL="0" lvl="0" indent="0" rtl="0">
              <a:spcBef>
                <a:spcPts val="0"/>
              </a:spcBef>
              <a:spcAft>
                <a:spcPts val="0"/>
              </a:spcAft>
              <a:buNone/>
            </a:pPr>
            <a:r>
              <a:rPr lang="zh-CN">
                <a:solidFill>
                  <a:schemeClr val="accent6"/>
                </a:solidFill>
              </a:rPr>
              <a:t>What our users think</a:t>
            </a:r>
            <a:endParaRPr>
              <a:solidFill>
                <a:schemeClr val="accent6"/>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p:nvPr/>
        </p:nvSpPr>
        <p:spPr>
          <a:xfrm>
            <a:off x="3201125" y="1915875"/>
            <a:ext cx="1165500" cy="233100"/>
          </a:xfrm>
          <a:prstGeom prst="rect">
            <a:avLst/>
          </a:prstGeom>
          <a:solidFill>
            <a:srgbClr val="DD7E6B"/>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7" name="Shape 137"/>
          <p:cNvSpPr txBox="1"/>
          <p:nvPr/>
        </p:nvSpPr>
        <p:spPr>
          <a:xfrm>
            <a:off x="2082275" y="1915875"/>
            <a:ext cx="932400" cy="233100"/>
          </a:xfrm>
          <a:prstGeom prst="rect">
            <a:avLst/>
          </a:prstGeom>
          <a:solidFill>
            <a:srgbClr val="F4CCCC"/>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8" name="Shape 138"/>
          <p:cNvSpPr txBox="1"/>
          <p:nvPr/>
        </p:nvSpPr>
        <p:spPr>
          <a:xfrm>
            <a:off x="823600" y="1900350"/>
            <a:ext cx="1103400" cy="233100"/>
          </a:xfrm>
          <a:prstGeom prst="rect">
            <a:avLst/>
          </a:prstGeom>
          <a:solidFill>
            <a:srgbClr val="FFF2CC"/>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9" name="Shape 13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CN"/>
              <a:t>Warm and Joyful Style</a:t>
            </a:r>
            <a:endParaRPr/>
          </a:p>
        </p:txBody>
      </p:sp>
      <p:sp>
        <p:nvSpPr>
          <p:cNvPr id="140" name="Shape 140"/>
          <p:cNvSpPr txBox="1">
            <a:spLocks noGrp="1"/>
          </p:cNvSpPr>
          <p:nvPr>
            <p:ph type="body" idx="1"/>
          </p:nvPr>
        </p:nvSpPr>
        <p:spPr>
          <a:xfrm>
            <a:off x="311700" y="1484325"/>
            <a:ext cx="8520600" cy="309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b="1">
                <a:latin typeface="Roboto Condensed"/>
                <a:ea typeface="Roboto Condensed"/>
                <a:cs typeface="Roboto Condensed"/>
                <a:sym typeface="Roboto Condensed"/>
              </a:rPr>
              <a:t>Soothing and welcoming colours </a:t>
            </a:r>
            <a:endParaRPr b="1">
              <a:latin typeface="Roboto Condensed"/>
              <a:ea typeface="Roboto Condensed"/>
              <a:cs typeface="Roboto Condensed"/>
              <a:sym typeface="Roboto Condensed"/>
            </a:endParaRPr>
          </a:p>
          <a:p>
            <a:pPr marL="457200" lvl="0" indent="-342900" rtl="0">
              <a:spcBef>
                <a:spcPts val="0"/>
              </a:spcBef>
              <a:spcAft>
                <a:spcPts val="0"/>
              </a:spcAft>
              <a:buSzPts val="1800"/>
              <a:buFont typeface="Roboto Condensed"/>
              <a:buChar char="-"/>
            </a:pPr>
            <a:r>
              <a:rPr lang="zh-CN">
                <a:latin typeface="Roboto Condensed"/>
                <a:ea typeface="Roboto Condensed"/>
                <a:cs typeface="Roboto Condensed"/>
                <a:sym typeface="Roboto Condensed"/>
              </a:rPr>
              <a:t>Soft Yellow + Light Pink + Warm Brown</a:t>
            </a:r>
            <a:endParaRPr>
              <a:latin typeface="Roboto Condensed"/>
              <a:ea typeface="Roboto Condensed"/>
              <a:cs typeface="Roboto Condensed"/>
              <a:sym typeface="Roboto Condensed"/>
            </a:endParaRPr>
          </a:p>
          <a:p>
            <a:pPr marL="0" lvl="0" indent="0" rtl="0">
              <a:spcBef>
                <a:spcPts val="1600"/>
              </a:spcBef>
              <a:spcAft>
                <a:spcPts val="0"/>
              </a:spcAft>
              <a:buNone/>
            </a:pPr>
            <a:r>
              <a:rPr lang="zh-CN" b="1">
                <a:latin typeface="Roboto Condensed"/>
                <a:ea typeface="Roboto Condensed"/>
                <a:cs typeface="Roboto Condensed"/>
                <a:sym typeface="Roboto Condensed"/>
              </a:rPr>
              <a:t>Cheerful messages</a:t>
            </a:r>
            <a:endParaRPr b="1">
              <a:latin typeface="Roboto Condensed"/>
              <a:ea typeface="Roboto Condensed"/>
              <a:cs typeface="Roboto Condensed"/>
              <a:sym typeface="Roboto Condensed"/>
            </a:endParaRPr>
          </a:p>
          <a:p>
            <a:pPr marL="457200" lvl="0" indent="-342900" rtl="0">
              <a:spcBef>
                <a:spcPts val="0"/>
              </a:spcBef>
              <a:spcAft>
                <a:spcPts val="0"/>
              </a:spcAft>
              <a:buSzPts val="1800"/>
              <a:buFont typeface="Roboto Condensed"/>
              <a:buChar char="-"/>
            </a:pPr>
            <a:r>
              <a:rPr lang="zh-CN">
                <a:latin typeface="Roboto Condensed"/>
                <a:ea typeface="Roboto Condensed"/>
                <a:cs typeface="Roboto Condensed"/>
                <a:sym typeface="Roboto Condensed"/>
              </a:rPr>
              <a:t>Guiding messages</a:t>
            </a:r>
            <a:endParaRPr>
              <a:latin typeface="Roboto Condensed"/>
              <a:ea typeface="Roboto Condensed"/>
              <a:cs typeface="Roboto Condensed"/>
              <a:sym typeface="Roboto Condensed"/>
            </a:endParaRPr>
          </a:p>
          <a:p>
            <a:pPr marL="914400" lvl="1" indent="-342900" rtl="0">
              <a:spcBef>
                <a:spcPts val="0"/>
              </a:spcBef>
              <a:spcAft>
                <a:spcPts val="0"/>
              </a:spcAft>
              <a:buSzPts val="1800"/>
              <a:buFont typeface="Roboto Condensed"/>
              <a:buChar char="-"/>
            </a:pPr>
            <a:r>
              <a:rPr lang="zh-CN" sz="1800">
                <a:latin typeface="Roboto Condensed"/>
                <a:ea typeface="Roboto Condensed"/>
                <a:cs typeface="Roboto Condensed"/>
                <a:sym typeface="Roboto Condensed"/>
              </a:rPr>
              <a:t>Encouraging users to share and support</a:t>
            </a:r>
            <a:endParaRPr sz="1800">
              <a:latin typeface="Roboto Condensed"/>
              <a:ea typeface="Roboto Condensed"/>
              <a:cs typeface="Roboto Condensed"/>
              <a:sym typeface="Roboto Condensed"/>
            </a:endParaRPr>
          </a:p>
          <a:p>
            <a:pPr marL="914400" lvl="1" indent="-342900" rtl="0">
              <a:spcBef>
                <a:spcPts val="0"/>
              </a:spcBef>
              <a:spcAft>
                <a:spcPts val="0"/>
              </a:spcAft>
              <a:buSzPts val="1800"/>
              <a:buFont typeface="Roboto Condensed"/>
              <a:buChar char="-"/>
            </a:pPr>
            <a:r>
              <a:rPr lang="zh-CN" sz="1800">
                <a:latin typeface="Roboto Condensed"/>
                <a:ea typeface="Roboto Condensed"/>
                <a:cs typeface="Roboto Condensed"/>
                <a:sym typeface="Roboto Condensed"/>
              </a:rPr>
              <a:t>Creating a game-like adventurous feel</a:t>
            </a:r>
            <a:endParaRPr sz="1800">
              <a:latin typeface="Roboto Condensed"/>
              <a:ea typeface="Roboto Condensed"/>
              <a:cs typeface="Roboto Condensed"/>
              <a:sym typeface="Roboto Condensed"/>
            </a:endParaRPr>
          </a:p>
          <a:p>
            <a:pPr marL="0" lvl="0" indent="0" rtl="0">
              <a:spcBef>
                <a:spcPts val="1600"/>
              </a:spcBef>
              <a:spcAft>
                <a:spcPts val="1600"/>
              </a:spcAft>
              <a:buNone/>
            </a:pPr>
            <a:endParaRPr>
              <a:latin typeface="Roboto Condensed"/>
              <a:ea typeface="Roboto Condensed"/>
              <a:cs typeface="Roboto Condensed"/>
              <a:sym typeface="Roboto Condense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CN"/>
              <a:t>User-friendly Design</a:t>
            </a:r>
            <a:endParaRPr/>
          </a:p>
        </p:txBody>
      </p:sp>
      <p:sp>
        <p:nvSpPr>
          <p:cNvPr id="146" name="Shape 146"/>
          <p:cNvSpPr txBox="1">
            <a:spLocks noGrp="1"/>
          </p:cNvSpPr>
          <p:nvPr>
            <p:ph type="body" idx="1"/>
          </p:nvPr>
        </p:nvSpPr>
        <p:spPr>
          <a:xfrm>
            <a:off x="311700" y="1468825"/>
            <a:ext cx="4886100" cy="309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b="1" dirty="0">
                <a:latin typeface="Roboto Condensed"/>
                <a:ea typeface="Roboto Condensed"/>
                <a:cs typeface="Roboto Condensed"/>
                <a:sym typeface="Roboto Condensed"/>
              </a:rPr>
              <a:t>Logical and intuitive task flow </a:t>
            </a:r>
            <a:endParaRPr b="1" dirty="0">
              <a:latin typeface="Roboto Condensed"/>
              <a:ea typeface="Roboto Condensed"/>
              <a:cs typeface="Roboto Condensed"/>
              <a:sym typeface="Roboto Condensed"/>
            </a:endParaRPr>
          </a:p>
          <a:p>
            <a:pPr marL="457200" lvl="0" indent="-342900" rtl="0">
              <a:spcBef>
                <a:spcPts val="0"/>
              </a:spcBef>
              <a:spcAft>
                <a:spcPts val="0"/>
              </a:spcAft>
              <a:buSzPts val="1800"/>
              <a:buFont typeface="Roboto Condensed"/>
              <a:buChar char="-"/>
            </a:pPr>
            <a:r>
              <a:rPr lang="zh-CN" dirty="0">
                <a:latin typeface="Roboto Condensed"/>
                <a:ea typeface="Roboto Condensed"/>
                <a:cs typeface="Roboto Condensed"/>
                <a:sym typeface="Roboto Condensed"/>
              </a:rPr>
              <a:t>Function grouping</a:t>
            </a:r>
            <a:endParaRPr dirty="0">
              <a:latin typeface="Roboto Condensed"/>
              <a:ea typeface="Roboto Condensed"/>
              <a:cs typeface="Roboto Condensed"/>
              <a:sym typeface="Roboto Condensed"/>
            </a:endParaRPr>
          </a:p>
          <a:p>
            <a:pPr marL="457200" lvl="0" indent="-342900" rtl="0">
              <a:spcBef>
                <a:spcPts val="0"/>
              </a:spcBef>
              <a:spcAft>
                <a:spcPts val="0"/>
              </a:spcAft>
              <a:buSzPts val="1800"/>
              <a:buFont typeface="Roboto Condensed"/>
              <a:buChar char="-"/>
            </a:pPr>
            <a:r>
              <a:rPr lang="zh-CN" dirty="0">
                <a:latin typeface="Roboto Condensed"/>
                <a:ea typeface="Roboto Condensed"/>
                <a:cs typeface="Roboto Condensed"/>
                <a:sym typeface="Roboto Condensed"/>
              </a:rPr>
              <a:t>Multiple entries</a:t>
            </a:r>
            <a:endParaRPr dirty="0">
              <a:latin typeface="Roboto Condensed"/>
              <a:ea typeface="Roboto Condensed"/>
              <a:cs typeface="Roboto Condensed"/>
              <a:sym typeface="Roboto Condensed"/>
            </a:endParaRPr>
          </a:p>
          <a:p>
            <a:pPr marL="0" lvl="0" indent="0" rtl="0">
              <a:spcBef>
                <a:spcPts val="1600"/>
              </a:spcBef>
              <a:spcAft>
                <a:spcPts val="0"/>
              </a:spcAft>
              <a:buNone/>
            </a:pPr>
            <a:r>
              <a:rPr lang="zh-CN" b="1" dirty="0">
                <a:latin typeface="Roboto Condensed"/>
                <a:ea typeface="Roboto Condensed"/>
                <a:cs typeface="Roboto Condensed"/>
                <a:sym typeface="Roboto Condensed"/>
              </a:rPr>
              <a:t>Help messages</a:t>
            </a:r>
            <a:endParaRPr b="1" dirty="0">
              <a:latin typeface="Roboto Condensed"/>
              <a:ea typeface="Roboto Condensed"/>
              <a:cs typeface="Roboto Condensed"/>
              <a:sym typeface="Roboto Condensed"/>
            </a:endParaRPr>
          </a:p>
          <a:p>
            <a:pPr marL="457200" lvl="0" indent="-342900" rtl="0">
              <a:spcBef>
                <a:spcPts val="0"/>
              </a:spcBef>
              <a:spcAft>
                <a:spcPts val="0"/>
              </a:spcAft>
              <a:buSzPts val="1800"/>
              <a:buFont typeface="Roboto Condensed"/>
              <a:buChar char="-"/>
            </a:pPr>
            <a:r>
              <a:rPr lang="zh-CN" dirty="0">
                <a:latin typeface="Roboto Condensed"/>
                <a:ea typeface="Roboto Condensed"/>
                <a:cs typeface="Roboto Condensed"/>
                <a:sym typeface="Roboto Condensed"/>
              </a:rPr>
              <a:t>Tooltips</a:t>
            </a:r>
            <a:endParaRPr dirty="0">
              <a:latin typeface="Roboto Condensed"/>
              <a:ea typeface="Roboto Condensed"/>
              <a:cs typeface="Roboto Condensed"/>
              <a:sym typeface="Roboto Condensed"/>
            </a:endParaRPr>
          </a:p>
          <a:p>
            <a:pPr marL="457200" lvl="0" indent="-342900" rtl="0">
              <a:spcBef>
                <a:spcPts val="0"/>
              </a:spcBef>
              <a:spcAft>
                <a:spcPts val="0"/>
              </a:spcAft>
              <a:buSzPts val="1800"/>
              <a:buFont typeface="Roboto Condensed"/>
              <a:buChar char="-"/>
            </a:pPr>
            <a:r>
              <a:rPr lang="zh-CN" dirty="0">
                <a:latin typeface="Roboto Condensed"/>
                <a:ea typeface="Roboto Condensed"/>
                <a:cs typeface="Roboto Condensed"/>
                <a:sym typeface="Roboto Condensed"/>
              </a:rPr>
              <a:t>Page Titles</a:t>
            </a:r>
            <a:endParaRPr dirty="0">
              <a:latin typeface="Roboto Condensed"/>
              <a:ea typeface="Roboto Condensed"/>
              <a:cs typeface="Roboto Condensed"/>
              <a:sym typeface="Roboto Condensed"/>
            </a:endParaRPr>
          </a:p>
          <a:p>
            <a:pPr marL="0" lvl="0" indent="0" rtl="0">
              <a:spcBef>
                <a:spcPts val="1600"/>
              </a:spcBef>
              <a:spcAft>
                <a:spcPts val="0"/>
              </a:spcAft>
              <a:buNone/>
            </a:pPr>
            <a:endParaRPr sz="1800" dirty="0">
              <a:latin typeface="Roboto Condensed"/>
              <a:ea typeface="Roboto Condensed"/>
              <a:cs typeface="Roboto Condensed"/>
              <a:sym typeface="Roboto Condensed"/>
            </a:endParaRPr>
          </a:p>
          <a:p>
            <a:pPr marL="0" lvl="0" indent="0" rtl="0">
              <a:spcBef>
                <a:spcPts val="1600"/>
              </a:spcBef>
              <a:spcAft>
                <a:spcPts val="1600"/>
              </a:spcAft>
              <a:buNone/>
            </a:pPr>
            <a:endParaRPr dirty="0">
              <a:latin typeface="Roboto Condensed"/>
              <a:ea typeface="Roboto Condensed"/>
              <a:cs typeface="Roboto Condensed"/>
              <a:sym typeface="Roboto Condensed"/>
            </a:endParaRPr>
          </a:p>
        </p:txBody>
      </p:sp>
      <p:pic>
        <p:nvPicPr>
          <p:cNvPr id="147" name="Shape 147"/>
          <p:cNvPicPr preferRelativeResize="0"/>
          <p:nvPr/>
        </p:nvPicPr>
        <p:blipFill>
          <a:blip r:embed="rId3">
            <a:alphaModFix/>
          </a:blip>
          <a:stretch>
            <a:fillRect/>
          </a:stretch>
        </p:blipFill>
        <p:spPr>
          <a:xfrm>
            <a:off x="3612900" y="1375675"/>
            <a:ext cx="4984125" cy="1018250"/>
          </a:xfrm>
          <a:prstGeom prst="rect">
            <a:avLst/>
          </a:prstGeom>
          <a:noFill/>
          <a:ln>
            <a:noFill/>
          </a:ln>
        </p:spPr>
      </p:pic>
      <p:pic>
        <p:nvPicPr>
          <p:cNvPr id="148" name="Shape 148"/>
          <p:cNvPicPr preferRelativeResize="0"/>
          <p:nvPr/>
        </p:nvPicPr>
        <p:blipFill rotWithShape="1">
          <a:blip r:embed="rId4">
            <a:alphaModFix/>
          </a:blip>
          <a:srcRect l="9624" t="11649" b="18552"/>
          <a:stretch/>
        </p:blipFill>
        <p:spPr>
          <a:xfrm>
            <a:off x="3610575" y="2798651"/>
            <a:ext cx="4984124" cy="1169814"/>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CA" dirty="0" smtClean="0"/>
              <a:t>Truly Care About Female Gamers</a:t>
            </a:r>
            <a:endParaRPr dirty="0"/>
          </a:p>
        </p:txBody>
      </p:sp>
      <p:sp>
        <p:nvSpPr>
          <p:cNvPr id="154" name="Shape 154"/>
          <p:cNvSpPr txBox="1">
            <a:spLocks noGrp="1"/>
          </p:cNvSpPr>
          <p:nvPr>
            <p:ph type="body" idx="1"/>
          </p:nvPr>
        </p:nvSpPr>
        <p:spPr>
          <a:xfrm>
            <a:off x="311700" y="1468825"/>
            <a:ext cx="2882400" cy="309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altLang="zh-CN" b="1" dirty="0" smtClean="0">
                <a:latin typeface="Roboto Condensed"/>
                <a:ea typeface="Roboto Condensed"/>
                <a:cs typeface="Roboto Condensed"/>
                <a:sym typeface="Roboto Condensed"/>
              </a:rPr>
              <a:t>Search </a:t>
            </a:r>
            <a:r>
              <a:rPr lang="zh-CN" b="1" dirty="0" smtClean="0">
                <a:latin typeface="Roboto Condensed"/>
                <a:ea typeface="Roboto Condensed"/>
                <a:cs typeface="Roboto Condensed"/>
                <a:sym typeface="Roboto Condensed"/>
              </a:rPr>
              <a:t>Option </a:t>
            </a:r>
            <a:r>
              <a:rPr lang="zh-CN" b="1" dirty="0">
                <a:latin typeface="Roboto Condensed"/>
                <a:ea typeface="Roboto Condensed"/>
                <a:cs typeface="Roboto Condensed"/>
                <a:sym typeface="Roboto Condensed"/>
              </a:rPr>
              <a:t>design</a:t>
            </a:r>
            <a:endParaRPr b="1" dirty="0">
              <a:latin typeface="Roboto Condensed"/>
              <a:ea typeface="Roboto Condensed"/>
              <a:cs typeface="Roboto Condensed"/>
              <a:sym typeface="Roboto Condensed"/>
            </a:endParaRPr>
          </a:p>
          <a:p>
            <a:pPr marL="457200" lvl="0" indent="-342900" rtl="0">
              <a:spcBef>
                <a:spcPts val="1600"/>
              </a:spcBef>
              <a:spcAft>
                <a:spcPts val="0"/>
              </a:spcAft>
              <a:buSzPts val="1800"/>
              <a:buFont typeface="Roboto Condensed"/>
              <a:buChar char="-"/>
            </a:pPr>
            <a:r>
              <a:rPr lang="zh-CN" dirty="0">
                <a:latin typeface="Roboto Condensed"/>
                <a:ea typeface="Roboto Condensed"/>
                <a:cs typeface="Roboto Condensed"/>
                <a:sym typeface="Roboto Condensed"/>
              </a:rPr>
              <a:t>Based on female-preferred game traits</a:t>
            </a:r>
            <a:endParaRPr dirty="0">
              <a:latin typeface="Roboto Condensed"/>
              <a:ea typeface="Roboto Condensed"/>
              <a:cs typeface="Roboto Condensed"/>
              <a:sym typeface="Roboto Condensed"/>
            </a:endParaRPr>
          </a:p>
        </p:txBody>
      </p:sp>
      <p:pic>
        <p:nvPicPr>
          <p:cNvPr id="155" name="Shape 155"/>
          <p:cNvPicPr preferRelativeResize="0"/>
          <p:nvPr/>
        </p:nvPicPr>
        <p:blipFill>
          <a:blip r:embed="rId3">
            <a:alphaModFix/>
          </a:blip>
          <a:stretch>
            <a:fillRect/>
          </a:stretch>
        </p:blipFill>
        <p:spPr>
          <a:xfrm>
            <a:off x="3334575" y="1166175"/>
            <a:ext cx="5624883" cy="3732701"/>
          </a:xfrm>
          <a:prstGeom prst="rect">
            <a:avLst/>
          </a:prstGeom>
          <a:noFill/>
          <a:ln>
            <a:noFill/>
          </a:ln>
        </p:spPr>
      </p:pic>
    </p:spTree>
    <p:extLst>
      <p:ext uri="{BB962C8B-B14F-4D97-AF65-F5344CB8AC3E}">
        <p14:creationId xmlns:p14="http://schemas.microsoft.com/office/powerpoint/2010/main" val="1511646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Shape 161"/>
          <p:cNvSpPr txBox="1">
            <a:spLocks noGrp="1"/>
          </p:cNvSpPr>
          <p:nvPr>
            <p:ph type="body" idx="1"/>
          </p:nvPr>
        </p:nvSpPr>
        <p:spPr>
          <a:xfrm>
            <a:off x="311700" y="1468825"/>
            <a:ext cx="2953200" cy="309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CA" altLang="zh-CN" b="1" dirty="0" smtClean="0">
                <a:latin typeface="Roboto Condensed"/>
                <a:ea typeface="Roboto Condensed"/>
                <a:cs typeface="Roboto Condensed"/>
                <a:sym typeface="Roboto Condensed"/>
              </a:rPr>
              <a:t>Teammate Search</a:t>
            </a:r>
            <a:endParaRPr b="1" dirty="0">
              <a:latin typeface="Roboto Condensed"/>
              <a:ea typeface="Roboto Condensed"/>
              <a:cs typeface="Roboto Condensed"/>
              <a:sym typeface="Roboto Condensed"/>
            </a:endParaRPr>
          </a:p>
          <a:p>
            <a:pPr marL="457200" lvl="0" indent="-342900" rtl="0">
              <a:spcBef>
                <a:spcPts val="1000"/>
              </a:spcBef>
              <a:spcAft>
                <a:spcPts val="0"/>
              </a:spcAft>
              <a:buSzPts val="1800"/>
              <a:buFont typeface="Roboto Condensed"/>
              <a:buChar char="-"/>
            </a:pPr>
            <a:r>
              <a:rPr lang="zh-CN" dirty="0">
                <a:latin typeface="Roboto Condensed"/>
                <a:ea typeface="Roboto Condensed"/>
                <a:cs typeface="Roboto Condensed"/>
                <a:sym typeface="Roboto Condensed"/>
              </a:rPr>
              <a:t>Meet new friends with similar gaming goals</a:t>
            </a:r>
            <a:endParaRPr dirty="0">
              <a:latin typeface="Roboto Condensed"/>
              <a:ea typeface="Roboto Condensed"/>
              <a:cs typeface="Roboto Condensed"/>
              <a:sym typeface="Roboto Condensed"/>
            </a:endParaRPr>
          </a:p>
          <a:p>
            <a:pPr marL="0" lvl="0" indent="0" rtl="0">
              <a:spcBef>
                <a:spcPts val="1600"/>
              </a:spcBef>
              <a:spcAft>
                <a:spcPts val="0"/>
              </a:spcAft>
              <a:buNone/>
            </a:pPr>
            <a:endParaRPr dirty="0">
              <a:latin typeface="Roboto Condensed"/>
              <a:ea typeface="Roboto Condensed"/>
              <a:cs typeface="Roboto Condensed"/>
              <a:sym typeface="Roboto Condensed"/>
            </a:endParaRPr>
          </a:p>
          <a:p>
            <a:pPr marL="0" lvl="0" indent="0" rtl="0">
              <a:spcBef>
                <a:spcPts val="1600"/>
              </a:spcBef>
              <a:spcAft>
                <a:spcPts val="1600"/>
              </a:spcAft>
              <a:buNone/>
            </a:pPr>
            <a:endParaRPr dirty="0">
              <a:latin typeface="Roboto Condensed"/>
              <a:ea typeface="Roboto Condensed"/>
              <a:cs typeface="Roboto Condensed"/>
              <a:sym typeface="Roboto Condensed"/>
            </a:endParaRPr>
          </a:p>
        </p:txBody>
      </p:sp>
      <p:pic>
        <p:nvPicPr>
          <p:cNvPr id="162" name="Shape 162"/>
          <p:cNvPicPr preferRelativeResize="0"/>
          <p:nvPr/>
        </p:nvPicPr>
        <p:blipFill>
          <a:blip r:embed="rId3">
            <a:alphaModFix/>
          </a:blip>
          <a:stretch>
            <a:fillRect/>
          </a:stretch>
        </p:blipFill>
        <p:spPr>
          <a:xfrm>
            <a:off x="3430300" y="1152425"/>
            <a:ext cx="5238252" cy="3732700"/>
          </a:xfrm>
          <a:prstGeom prst="rect">
            <a:avLst/>
          </a:prstGeom>
          <a:noFill/>
          <a:ln>
            <a:noFill/>
          </a:ln>
        </p:spPr>
      </p:pic>
      <p:sp>
        <p:nvSpPr>
          <p:cNvPr id="5" name="Shape 153"/>
          <p:cNvSpPr txBox="1">
            <a:spLocks/>
          </p:cNvSpPr>
          <p:nvPr/>
        </p:nvSpPr>
        <p:spPr>
          <a:xfrm>
            <a:off x="311700" y="418925"/>
            <a:ext cx="8520600" cy="733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r>
              <a:rPr lang="en-CA" smtClean="0"/>
              <a:t>Truly Care About Female Gamers</a:t>
            </a:r>
            <a:endParaRPr lang="en-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CN" dirty="0"/>
              <a:t>Various Social Functions</a:t>
            </a:r>
            <a:endParaRPr dirty="0"/>
          </a:p>
        </p:txBody>
      </p:sp>
      <p:sp>
        <p:nvSpPr>
          <p:cNvPr id="168" name="Shape 168"/>
          <p:cNvSpPr txBox="1">
            <a:spLocks noGrp="1"/>
          </p:cNvSpPr>
          <p:nvPr>
            <p:ph type="body" idx="1"/>
          </p:nvPr>
        </p:nvSpPr>
        <p:spPr>
          <a:xfrm>
            <a:off x="311700" y="1468825"/>
            <a:ext cx="3049200" cy="3099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b="1" dirty="0">
                <a:latin typeface="Roboto Condensed"/>
                <a:ea typeface="Roboto Condensed"/>
                <a:cs typeface="Roboto Condensed"/>
                <a:sym typeface="Roboto Condensed"/>
              </a:rPr>
              <a:t>The sense of belonging</a:t>
            </a:r>
            <a:endParaRPr b="1" dirty="0">
              <a:latin typeface="Roboto Condensed"/>
              <a:ea typeface="Roboto Condensed"/>
              <a:cs typeface="Roboto Condensed"/>
              <a:sym typeface="Roboto Condensed"/>
            </a:endParaRPr>
          </a:p>
          <a:p>
            <a:pPr marL="0" lvl="0" indent="0">
              <a:spcBef>
                <a:spcPts val="1600"/>
              </a:spcBef>
              <a:spcAft>
                <a:spcPts val="0"/>
              </a:spcAft>
              <a:buNone/>
            </a:pPr>
            <a:r>
              <a:rPr lang="zh-CN" b="1" dirty="0">
                <a:latin typeface="Roboto Condensed"/>
                <a:ea typeface="Roboto Condensed"/>
                <a:cs typeface="Roboto Condensed"/>
                <a:sym typeface="Roboto Condensed"/>
              </a:rPr>
              <a:t>Focused social network</a:t>
            </a:r>
            <a:endParaRPr b="1" dirty="0">
              <a:latin typeface="Roboto Condensed"/>
              <a:ea typeface="Roboto Condensed"/>
              <a:cs typeface="Roboto Condensed"/>
              <a:sym typeface="Roboto Condensed"/>
            </a:endParaRPr>
          </a:p>
          <a:p>
            <a:pPr marL="0" lvl="0" indent="0" rtl="0">
              <a:spcBef>
                <a:spcPts val="1600"/>
              </a:spcBef>
              <a:spcAft>
                <a:spcPts val="0"/>
              </a:spcAft>
              <a:buNone/>
            </a:pPr>
            <a:r>
              <a:rPr lang="zh-CN" b="1" dirty="0">
                <a:latin typeface="Roboto Condensed"/>
                <a:ea typeface="Roboto Condensed"/>
                <a:cs typeface="Roboto Condensed"/>
                <a:sym typeface="Roboto Condensed"/>
              </a:rPr>
              <a:t>Niche Market</a:t>
            </a:r>
            <a:endParaRPr b="1" dirty="0">
              <a:latin typeface="Roboto Condensed"/>
              <a:ea typeface="Roboto Condensed"/>
              <a:cs typeface="Roboto Condensed"/>
              <a:sym typeface="Roboto Condensed"/>
            </a:endParaRPr>
          </a:p>
          <a:p>
            <a:pPr marL="0" lvl="0" indent="0" rtl="0">
              <a:spcBef>
                <a:spcPts val="1600"/>
              </a:spcBef>
              <a:spcAft>
                <a:spcPts val="1600"/>
              </a:spcAft>
              <a:buNone/>
            </a:pPr>
            <a:endParaRPr b="1" dirty="0">
              <a:latin typeface="Roboto Condensed"/>
              <a:ea typeface="Roboto Condensed"/>
              <a:cs typeface="Roboto Condensed"/>
              <a:sym typeface="Roboto Condensed"/>
            </a:endParaRPr>
          </a:p>
        </p:txBody>
      </p:sp>
      <p:pic>
        <p:nvPicPr>
          <p:cNvPr id="169" name="Shape 169"/>
          <p:cNvPicPr preferRelativeResize="0"/>
          <p:nvPr/>
        </p:nvPicPr>
        <p:blipFill>
          <a:blip r:embed="rId3">
            <a:alphaModFix/>
          </a:blip>
          <a:stretch>
            <a:fillRect/>
          </a:stretch>
        </p:blipFill>
        <p:spPr>
          <a:xfrm>
            <a:off x="4048350" y="144425"/>
            <a:ext cx="4867526" cy="1049275"/>
          </a:xfrm>
          <a:prstGeom prst="rect">
            <a:avLst/>
          </a:prstGeom>
          <a:noFill/>
          <a:ln>
            <a:noFill/>
          </a:ln>
        </p:spPr>
      </p:pic>
      <p:pic>
        <p:nvPicPr>
          <p:cNvPr id="170" name="Shape 170"/>
          <p:cNvPicPr preferRelativeResize="0"/>
          <p:nvPr/>
        </p:nvPicPr>
        <p:blipFill>
          <a:blip r:embed="rId4">
            <a:alphaModFix/>
          </a:blip>
          <a:stretch>
            <a:fillRect/>
          </a:stretch>
        </p:blipFill>
        <p:spPr>
          <a:xfrm>
            <a:off x="4040975" y="1294413"/>
            <a:ext cx="4867525" cy="1531557"/>
          </a:xfrm>
          <a:prstGeom prst="rect">
            <a:avLst/>
          </a:prstGeom>
          <a:noFill/>
          <a:ln>
            <a:noFill/>
          </a:ln>
        </p:spPr>
      </p:pic>
      <p:pic>
        <p:nvPicPr>
          <p:cNvPr id="171" name="Shape 171"/>
          <p:cNvPicPr preferRelativeResize="0"/>
          <p:nvPr/>
        </p:nvPicPr>
        <p:blipFill>
          <a:blip r:embed="rId5">
            <a:alphaModFix/>
          </a:blip>
          <a:stretch>
            <a:fillRect/>
          </a:stretch>
        </p:blipFill>
        <p:spPr>
          <a:xfrm>
            <a:off x="4048350" y="2926700"/>
            <a:ext cx="3858300" cy="198607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a:t>The Process</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372500"/>
            <a:ext cx="8520600" cy="541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CN"/>
              <a:t>Problem Space Research</a:t>
            </a:r>
            <a:endParaRPr/>
          </a:p>
        </p:txBody>
      </p:sp>
      <p:sp>
        <p:nvSpPr>
          <p:cNvPr id="182" name="Shape 182"/>
          <p:cNvSpPr txBox="1"/>
          <p:nvPr/>
        </p:nvSpPr>
        <p:spPr>
          <a:xfrm>
            <a:off x="430925" y="1756753"/>
            <a:ext cx="2099400" cy="1984200"/>
          </a:xfrm>
          <a:prstGeom prst="rect">
            <a:avLst/>
          </a:prstGeom>
          <a:solidFill>
            <a:srgbClr val="FFFFFF"/>
          </a:solidFill>
          <a:ln w="19050"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800" b="1" dirty="0">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1800" b="1" dirty="0">
                <a:solidFill>
                  <a:schemeClr val="accent5"/>
                </a:solidFill>
                <a:latin typeface="Roboto Condensed"/>
                <a:ea typeface="Roboto Condensed"/>
                <a:cs typeface="Roboto Condensed"/>
                <a:sym typeface="Roboto Condensed"/>
              </a:rPr>
              <a:t>Literature Review</a:t>
            </a:r>
            <a:endParaRPr sz="4800" b="1" dirty="0">
              <a:solidFill>
                <a:schemeClr val="accent5"/>
              </a:solidFill>
              <a:latin typeface="Roboto Condensed"/>
              <a:ea typeface="Roboto Condensed"/>
              <a:cs typeface="Roboto Condensed"/>
              <a:sym typeface="Roboto Condensed"/>
            </a:endParaRPr>
          </a:p>
          <a:p>
            <a:pPr marL="0" lvl="0" indent="0" algn="ctr">
              <a:spcBef>
                <a:spcPts val="0"/>
              </a:spcBef>
              <a:spcAft>
                <a:spcPts val="0"/>
              </a:spcAft>
              <a:buNone/>
            </a:pPr>
            <a:r>
              <a:rPr lang="zh-CN" sz="4800" b="1" dirty="0">
                <a:solidFill>
                  <a:schemeClr val="accent5"/>
                </a:solidFill>
                <a:latin typeface="Roboto Condensed"/>
                <a:ea typeface="Roboto Condensed"/>
                <a:cs typeface="Roboto Condensed"/>
                <a:sym typeface="Roboto Condensed"/>
              </a:rPr>
              <a:t>5</a:t>
            </a:r>
            <a:r>
              <a:rPr lang="zh-CN" sz="1800" dirty="0">
                <a:solidFill>
                  <a:schemeClr val="accent5"/>
                </a:solidFill>
                <a:latin typeface="Roboto Condensed"/>
                <a:ea typeface="Roboto Condensed"/>
                <a:cs typeface="Roboto Condensed"/>
                <a:sym typeface="Roboto Condensed"/>
              </a:rPr>
              <a:t> </a:t>
            </a:r>
            <a:endParaRPr sz="1800" dirty="0">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1800" dirty="0">
                <a:solidFill>
                  <a:schemeClr val="accent5"/>
                </a:solidFill>
                <a:latin typeface="Roboto Condensed"/>
                <a:ea typeface="Roboto Condensed"/>
                <a:cs typeface="Roboto Condensed"/>
                <a:sym typeface="Roboto Condensed"/>
              </a:rPr>
              <a:t>Articles</a:t>
            </a:r>
            <a:endParaRPr dirty="0">
              <a:solidFill>
                <a:schemeClr val="accent5"/>
              </a:solidFill>
              <a:latin typeface="Roboto Condensed"/>
              <a:ea typeface="Roboto Condensed"/>
              <a:cs typeface="Roboto Condensed"/>
              <a:sym typeface="Roboto Condensed"/>
            </a:endParaRPr>
          </a:p>
          <a:p>
            <a:pPr marL="0" lvl="0" indent="0">
              <a:spcBef>
                <a:spcPts val="0"/>
              </a:spcBef>
              <a:spcAft>
                <a:spcPts val="0"/>
              </a:spcAft>
              <a:buNone/>
            </a:pPr>
            <a:endParaRPr sz="1600" dirty="0">
              <a:solidFill>
                <a:schemeClr val="accent1"/>
              </a:solidFill>
              <a:latin typeface="Roboto Condensed"/>
              <a:ea typeface="Roboto Condensed"/>
              <a:cs typeface="Roboto Condensed"/>
              <a:sym typeface="Roboto Condensed"/>
            </a:endParaRPr>
          </a:p>
        </p:txBody>
      </p:sp>
      <p:sp>
        <p:nvSpPr>
          <p:cNvPr id="183" name="Shape 183"/>
          <p:cNvSpPr txBox="1"/>
          <p:nvPr/>
        </p:nvSpPr>
        <p:spPr>
          <a:xfrm>
            <a:off x="2509800" y="1756753"/>
            <a:ext cx="2099400" cy="1984200"/>
          </a:xfrm>
          <a:prstGeom prst="rect">
            <a:avLst/>
          </a:prstGeom>
          <a:solidFill>
            <a:srgbClr val="FFFFFF"/>
          </a:solidFill>
          <a:ln w="19050"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800" b="1" dirty="0">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1800" b="1" dirty="0">
                <a:solidFill>
                  <a:schemeClr val="accent5"/>
                </a:solidFill>
                <a:latin typeface="Roboto Condensed"/>
                <a:ea typeface="Roboto Condensed"/>
                <a:cs typeface="Roboto Condensed"/>
                <a:sym typeface="Roboto Condensed"/>
              </a:rPr>
              <a:t>Questionnaire</a:t>
            </a:r>
            <a:endParaRPr sz="4800" b="1" dirty="0">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4800" b="1" dirty="0">
                <a:solidFill>
                  <a:schemeClr val="accent5"/>
                </a:solidFill>
                <a:latin typeface="Roboto Condensed"/>
                <a:ea typeface="Roboto Condensed"/>
                <a:cs typeface="Roboto Condensed"/>
                <a:sym typeface="Roboto Condensed"/>
              </a:rPr>
              <a:t>61</a:t>
            </a:r>
            <a:r>
              <a:rPr lang="zh-CN" sz="1800" dirty="0">
                <a:solidFill>
                  <a:schemeClr val="accent5"/>
                </a:solidFill>
                <a:latin typeface="Roboto Condensed"/>
                <a:ea typeface="Roboto Condensed"/>
                <a:cs typeface="Roboto Condensed"/>
                <a:sym typeface="Roboto Condensed"/>
              </a:rPr>
              <a:t> </a:t>
            </a:r>
            <a:endParaRPr sz="1800" dirty="0">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1800" dirty="0">
                <a:solidFill>
                  <a:schemeClr val="accent5"/>
                </a:solidFill>
                <a:latin typeface="Roboto Condensed"/>
                <a:ea typeface="Roboto Condensed"/>
                <a:cs typeface="Roboto Condensed"/>
                <a:sym typeface="Roboto Condensed"/>
              </a:rPr>
              <a:t>Participants</a:t>
            </a:r>
            <a:endParaRPr dirty="0">
              <a:solidFill>
                <a:schemeClr val="accent5"/>
              </a:solidFill>
              <a:latin typeface="Roboto Condensed"/>
              <a:ea typeface="Roboto Condensed"/>
              <a:cs typeface="Roboto Condensed"/>
              <a:sym typeface="Roboto Condensed"/>
            </a:endParaRPr>
          </a:p>
          <a:p>
            <a:pPr marL="0" lvl="0" indent="0" rtl="0">
              <a:spcBef>
                <a:spcPts val="0"/>
              </a:spcBef>
              <a:spcAft>
                <a:spcPts val="0"/>
              </a:spcAft>
              <a:buNone/>
            </a:pPr>
            <a:endParaRPr sz="1600" dirty="0">
              <a:solidFill>
                <a:schemeClr val="accent1"/>
              </a:solidFill>
              <a:latin typeface="Roboto Condensed"/>
              <a:ea typeface="Roboto Condensed"/>
              <a:cs typeface="Roboto Condensed"/>
              <a:sym typeface="Roboto Condensed"/>
            </a:endParaRPr>
          </a:p>
        </p:txBody>
      </p:sp>
      <p:sp>
        <p:nvSpPr>
          <p:cNvPr id="184" name="Shape 184"/>
          <p:cNvSpPr txBox="1"/>
          <p:nvPr/>
        </p:nvSpPr>
        <p:spPr>
          <a:xfrm>
            <a:off x="4588800" y="1756753"/>
            <a:ext cx="2053200" cy="1984200"/>
          </a:xfrm>
          <a:prstGeom prst="rect">
            <a:avLst/>
          </a:prstGeom>
          <a:solidFill>
            <a:srgbClr val="FFFFFF"/>
          </a:solidFill>
          <a:ln w="19050"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800" b="1" dirty="0">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1800" b="1" dirty="0">
                <a:solidFill>
                  <a:schemeClr val="accent5"/>
                </a:solidFill>
                <a:latin typeface="Roboto Condensed"/>
                <a:ea typeface="Roboto Condensed"/>
                <a:cs typeface="Roboto Condensed"/>
                <a:sym typeface="Roboto Condensed"/>
              </a:rPr>
              <a:t>Interview</a:t>
            </a:r>
            <a:endParaRPr sz="4800" b="1" dirty="0">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4800" b="1" dirty="0">
                <a:solidFill>
                  <a:schemeClr val="accent5"/>
                </a:solidFill>
                <a:latin typeface="Roboto Condensed"/>
                <a:ea typeface="Roboto Condensed"/>
                <a:cs typeface="Roboto Condensed"/>
                <a:sym typeface="Roboto Condensed"/>
              </a:rPr>
              <a:t>5</a:t>
            </a:r>
            <a:r>
              <a:rPr lang="zh-CN" sz="1800" dirty="0">
                <a:solidFill>
                  <a:schemeClr val="accent5"/>
                </a:solidFill>
                <a:latin typeface="Roboto Condensed"/>
                <a:ea typeface="Roboto Condensed"/>
                <a:cs typeface="Roboto Condensed"/>
                <a:sym typeface="Roboto Condensed"/>
              </a:rPr>
              <a:t> </a:t>
            </a:r>
            <a:endParaRPr sz="1800" dirty="0">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1800" dirty="0">
                <a:solidFill>
                  <a:schemeClr val="accent5"/>
                </a:solidFill>
                <a:latin typeface="Roboto Condensed"/>
                <a:ea typeface="Roboto Condensed"/>
                <a:cs typeface="Roboto Condensed"/>
                <a:sym typeface="Roboto Condensed"/>
              </a:rPr>
              <a:t>Female Participants</a:t>
            </a:r>
            <a:endParaRPr dirty="0">
              <a:solidFill>
                <a:schemeClr val="accent5"/>
              </a:solidFill>
              <a:latin typeface="Roboto Condensed"/>
              <a:ea typeface="Roboto Condensed"/>
              <a:cs typeface="Roboto Condensed"/>
              <a:sym typeface="Roboto Condensed"/>
            </a:endParaRPr>
          </a:p>
          <a:p>
            <a:pPr marL="0" lvl="0" indent="0" rtl="0">
              <a:spcBef>
                <a:spcPts val="0"/>
              </a:spcBef>
              <a:spcAft>
                <a:spcPts val="0"/>
              </a:spcAft>
              <a:buNone/>
            </a:pPr>
            <a:endParaRPr sz="1600" dirty="0">
              <a:solidFill>
                <a:schemeClr val="accent1"/>
              </a:solidFill>
              <a:latin typeface="Roboto Condensed"/>
              <a:ea typeface="Roboto Condensed"/>
              <a:cs typeface="Roboto Condensed"/>
              <a:sym typeface="Roboto Condensed"/>
            </a:endParaRPr>
          </a:p>
        </p:txBody>
      </p:sp>
      <p:sp>
        <p:nvSpPr>
          <p:cNvPr id="185" name="Shape 185"/>
          <p:cNvSpPr txBox="1"/>
          <p:nvPr/>
        </p:nvSpPr>
        <p:spPr>
          <a:xfrm>
            <a:off x="6642725" y="1756753"/>
            <a:ext cx="2099400" cy="1984200"/>
          </a:xfrm>
          <a:prstGeom prst="rect">
            <a:avLst/>
          </a:prstGeom>
          <a:solidFill>
            <a:srgbClr val="FFFFFF"/>
          </a:solidFill>
          <a:ln w="19050"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1800" b="1">
                <a:solidFill>
                  <a:schemeClr val="accent5"/>
                </a:solidFill>
                <a:latin typeface="Roboto Condensed"/>
                <a:ea typeface="Roboto Condensed"/>
                <a:cs typeface="Roboto Condensed"/>
                <a:sym typeface="Roboto Condensed"/>
              </a:rPr>
              <a:t>Observation</a:t>
            </a:r>
            <a:endParaRPr sz="4800" b="1">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4800" b="1">
                <a:solidFill>
                  <a:schemeClr val="accent5"/>
                </a:solidFill>
                <a:latin typeface="Roboto Condensed"/>
                <a:ea typeface="Roboto Condensed"/>
                <a:cs typeface="Roboto Condensed"/>
                <a:sym typeface="Roboto Condensed"/>
              </a:rPr>
              <a:t>5</a:t>
            </a:r>
            <a:r>
              <a:rPr lang="zh-CN" sz="1800">
                <a:solidFill>
                  <a:schemeClr val="accent5"/>
                </a:solidFill>
                <a:latin typeface="Roboto Condensed"/>
                <a:ea typeface="Roboto Condensed"/>
                <a:cs typeface="Roboto Condensed"/>
                <a:sym typeface="Roboto Condensed"/>
              </a:rPr>
              <a:t> </a:t>
            </a:r>
            <a:endParaRPr sz="1800">
              <a:solidFill>
                <a:schemeClr val="accent5"/>
              </a:solidFill>
              <a:latin typeface="Roboto Condensed"/>
              <a:ea typeface="Roboto Condensed"/>
              <a:cs typeface="Roboto Condensed"/>
              <a:sym typeface="Roboto Condensed"/>
            </a:endParaRPr>
          </a:p>
          <a:p>
            <a:pPr marL="0" lvl="0" indent="0" algn="ctr" rtl="0">
              <a:spcBef>
                <a:spcPts val="0"/>
              </a:spcBef>
              <a:spcAft>
                <a:spcPts val="0"/>
              </a:spcAft>
              <a:buNone/>
            </a:pPr>
            <a:r>
              <a:rPr lang="zh-CN" sz="1800">
                <a:solidFill>
                  <a:schemeClr val="accent5"/>
                </a:solidFill>
                <a:latin typeface="Roboto Condensed"/>
                <a:ea typeface="Roboto Condensed"/>
                <a:cs typeface="Roboto Condensed"/>
                <a:sym typeface="Roboto Condensed"/>
              </a:rPr>
              <a:t>Female Participants</a:t>
            </a:r>
            <a:endParaRPr sz="1600">
              <a:solidFill>
                <a:schemeClr val="accent1"/>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CN"/>
              <a:t>User Needs</a:t>
            </a:r>
            <a:endParaRPr/>
          </a:p>
        </p:txBody>
      </p:sp>
      <p:sp>
        <p:nvSpPr>
          <p:cNvPr id="191" name="Shape 191"/>
          <p:cNvSpPr txBox="1">
            <a:spLocks noGrp="1"/>
          </p:cNvSpPr>
          <p:nvPr>
            <p:ph type="body" idx="1"/>
          </p:nvPr>
        </p:nvSpPr>
        <p:spPr>
          <a:xfrm>
            <a:off x="445025" y="1444050"/>
            <a:ext cx="3822900" cy="3250200"/>
          </a:xfrm>
          <a:prstGeom prst="rect">
            <a:avLst/>
          </a:prstGeom>
          <a:solidFill>
            <a:srgbClr val="FFFFFF"/>
          </a:solidFill>
          <a:ln w="28575" cap="flat" cmpd="sng">
            <a:solidFill>
              <a:srgbClr val="CFE2F3"/>
            </a:solidFill>
            <a:prstDash val="dot"/>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b="1">
                <a:latin typeface="Roboto Condensed"/>
                <a:ea typeface="Roboto Condensed"/>
                <a:cs typeface="Roboto Condensed"/>
                <a:sym typeface="Roboto Condensed"/>
              </a:rPr>
              <a:t>Gaming Community</a:t>
            </a:r>
            <a:endParaRPr b="1">
              <a:latin typeface="Roboto Condensed"/>
              <a:ea typeface="Roboto Condensed"/>
              <a:cs typeface="Roboto Condensed"/>
              <a:sym typeface="Roboto Condensed"/>
            </a:endParaRPr>
          </a:p>
          <a:p>
            <a:pPr marL="457200" lvl="0" indent="-342900" rtl="0">
              <a:spcBef>
                <a:spcPts val="0"/>
              </a:spcBef>
              <a:spcAft>
                <a:spcPts val="0"/>
              </a:spcAft>
              <a:buClr>
                <a:schemeClr val="accent5"/>
              </a:buClr>
              <a:buSzPts val="1800"/>
              <a:buFont typeface="Roboto Condensed"/>
              <a:buChar char="-"/>
            </a:pPr>
            <a:r>
              <a:rPr lang="zh-CN" b="1">
                <a:solidFill>
                  <a:schemeClr val="accent5"/>
                </a:solidFill>
                <a:latin typeface="Roboto Condensed"/>
                <a:ea typeface="Roboto Condensed"/>
                <a:cs typeface="Roboto Condensed"/>
                <a:sym typeface="Roboto Condensed"/>
              </a:rPr>
              <a:t>Friendliness</a:t>
            </a:r>
            <a:endParaRPr b="1">
              <a:solidFill>
                <a:schemeClr val="accent5"/>
              </a:solidFill>
              <a:latin typeface="Roboto Condensed"/>
              <a:ea typeface="Roboto Condensed"/>
              <a:cs typeface="Roboto Condensed"/>
              <a:sym typeface="Roboto Condensed"/>
            </a:endParaRPr>
          </a:p>
          <a:p>
            <a:pPr marL="457200" lvl="0" indent="-342900" rtl="0">
              <a:spcBef>
                <a:spcPts val="0"/>
              </a:spcBef>
              <a:spcAft>
                <a:spcPts val="0"/>
              </a:spcAft>
              <a:buClr>
                <a:schemeClr val="accent5"/>
              </a:buClr>
              <a:buSzPts val="1800"/>
              <a:buFont typeface="Roboto Condensed"/>
              <a:buChar char="-"/>
            </a:pPr>
            <a:r>
              <a:rPr lang="zh-CN" b="1">
                <a:solidFill>
                  <a:schemeClr val="accent5"/>
                </a:solidFill>
                <a:latin typeface="Roboto Condensed"/>
                <a:ea typeface="Roboto Condensed"/>
                <a:cs typeface="Roboto Condensed"/>
                <a:sym typeface="Roboto Condensed"/>
              </a:rPr>
              <a:t>The sense of belonging</a:t>
            </a:r>
            <a:endParaRPr b="1">
              <a:solidFill>
                <a:schemeClr val="accent5"/>
              </a:solidFill>
              <a:latin typeface="Roboto Condensed"/>
              <a:ea typeface="Roboto Condensed"/>
              <a:cs typeface="Roboto Condensed"/>
              <a:sym typeface="Roboto Condensed"/>
            </a:endParaRPr>
          </a:p>
          <a:p>
            <a:pPr marL="457200" lvl="0" indent="-342900" rtl="0">
              <a:spcBef>
                <a:spcPts val="0"/>
              </a:spcBef>
              <a:spcAft>
                <a:spcPts val="0"/>
              </a:spcAft>
              <a:buClr>
                <a:schemeClr val="accent5"/>
              </a:buClr>
              <a:buSzPts val="1800"/>
              <a:buFont typeface="Roboto Condensed"/>
              <a:buChar char="-"/>
            </a:pPr>
            <a:r>
              <a:rPr lang="zh-CN" b="1">
                <a:solidFill>
                  <a:schemeClr val="accent5"/>
                </a:solidFill>
                <a:latin typeface="Roboto Condensed"/>
                <a:ea typeface="Roboto Condensed"/>
                <a:cs typeface="Roboto Condensed"/>
                <a:sym typeface="Roboto Condensed"/>
              </a:rPr>
              <a:t>Support</a:t>
            </a:r>
            <a:endParaRPr b="1">
              <a:solidFill>
                <a:schemeClr val="accent5"/>
              </a:solidFill>
              <a:latin typeface="Roboto Condensed"/>
              <a:ea typeface="Roboto Condensed"/>
              <a:cs typeface="Roboto Condensed"/>
              <a:sym typeface="Roboto Condensed"/>
            </a:endParaRPr>
          </a:p>
          <a:p>
            <a:pPr marL="0" lvl="0" indent="0">
              <a:spcBef>
                <a:spcPts val="1600"/>
              </a:spcBef>
              <a:spcAft>
                <a:spcPts val="0"/>
              </a:spcAft>
              <a:buNone/>
            </a:pPr>
            <a:r>
              <a:rPr lang="zh-CN" b="1">
                <a:latin typeface="Roboto Condensed"/>
                <a:ea typeface="Roboto Condensed"/>
                <a:cs typeface="Roboto Condensed"/>
                <a:sym typeface="Roboto Condensed"/>
              </a:rPr>
              <a:t>Female-Preferred Game Traits</a:t>
            </a:r>
            <a:endParaRPr b="1">
              <a:latin typeface="Roboto Condensed"/>
              <a:ea typeface="Roboto Condensed"/>
              <a:cs typeface="Roboto Condensed"/>
              <a:sym typeface="Roboto Condensed"/>
            </a:endParaRPr>
          </a:p>
          <a:p>
            <a:pPr marL="457200" lvl="0" indent="-342900" rtl="0">
              <a:spcBef>
                <a:spcPts val="0"/>
              </a:spcBef>
              <a:spcAft>
                <a:spcPts val="0"/>
              </a:spcAft>
              <a:buClr>
                <a:schemeClr val="accent5"/>
              </a:buClr>
              <a:buSzPts val="1800"/>
              <a:buFont typeface="Roboto Condensed"/>
              <a:buChar char="-"/>
            </a:pPr>
            <a:r>
              <a:rPr lang="zh-CN" b="1">
                <a:solidFill>
                  <a:schemeClr val="accent5"/>
                </a:solidFill>
                <a:latin typeface="Roboto Condensed"/>
                <a:ea typeface="Roboto Condensed"/>
                <a:cs typeface="Roboto Condensed"/>
                <a:sym typeface="Roboto Condensed"/>
              </a:rPr>
              <a:t>Artistic graphics</a:t>
            </a:r>
            <a:endParaRPr b="1">
              <a:solidFill>
                <a:schemeClr val="accent5"/>
              </a:solidFill>
              <a:latin typeface="Roboto Condensed"/>
              <a:ea typeface="Roboto Condensed"/>
              <a:cs typeface="Roboto Condensed"/>
              <a:sym typeface="Roboto Condensed"/>
            </a:endParaRPr>
          </a:p>
          <a:p>
            <a:pPr marL="457200" lvl="0" indent="-342900" rtl="0">
              <a:spcBef>
                <a:spcPts val="0"/>
              </a:spcBef>
              <a:spcAft>
                <a:spcPts val="0"/>
              </a:spcAft>
              <a:buClr>
                <a:schemeClr val="accent5"/>
              </a:buClr>
              <a:buSzPts val="1800"/>
              <a:buFont typeface="Roboto Condensed"/>
              <a:buChar char="-"/>
            </a:pPr>
            <a:r>
              <a:rPr lang="zh-CN" b="1">
                <a:solidFill>
                  <a:schemeClr val="accent5"/>
                </a:solidFill>
                <a:latin typeface="Roboto Condensed"/>
                <a:ea typeface="Roboto Condensed"/>
                <a:cs typeface="Roboto Condensed"/>
                <a:sym typeface="Roboto Condensed"/>
              </a:rPr>
              <a:t>Enjoyable gameplay mechanisms</a:t>
            </a:r>
            <a:endParaRPr b="1">
              <a:solidFill>
                <a:schemeClr val="accent5"/>
              </a:solidFill>
              <a:latin typeface="Roboto Condensed"/>
              <a:ea typeface="Roboto Condensed"/>
              <a:cs typeface="Roboto Condensed"/>
              <a:sym typeface="Roboto Condensed"/>
            </a:endParaRPr>
          </a:p>
          <a:p>
            <a:pPr marL="457200" lvl="0" indent="-342900" rtl="0">
              <a:spcBef>
                <a:spcPts val="0"/>
              </a:spcBef>
              <a:spcAft>
                <a:spcPts val="0"/>
              </a:spcAft>
              <a:buClr>
                <a:schemeClr val="accent5"/>
              </a:buClr>
              <a:buSzPts val="1800"/>
              <a:buFont typeface="Roboto Condensed"/>
              <a:buChar char="-"/>
            </a:pPr>
            <a:r>
              <a:rPr lang="zh-CN" b="1">
                <a:solidFill>
                  <a:schemeClr val="accent5"/>
                </a:solidFill>
                <a:latin typeface="Roboto Condensed"/>
                <a:ea typeface="Roboto Condensed"/>
                <a:cs typeface="Roboto Condensed"/>
                <a:sym typeface="Roboto Condensed"/>
              </a:rPr>
              <a:t>Soundtracks</a:t>
            </a:r>
            <a:endParaRPr b="1">
              <a:solidFill>
                <a:schemeClr val="accent5"/>
              </a:solidFill>
              <a:latin typeface="Roboto Condensed"/>
              <a:ea typeface="Roboto Condensed"/>
              <a:cs typeface="Roboto Condensed"/>
              <a:sym typeface="Roboto Condensed"/>
            </a:endParaRPr>
          </a:p>
          <a:p>
            <a:pPr marL="457200" lvl="0" indent="-342900" rtl="0">
              <a:spcBef>
                <a:spcPts val="0"/>
              </a:spcBef>
              <a:spcAft>
                <a:spcPts val="0"/>
              </a:spcAft>
              <a:buClr>
                <a:schemeClr val="accent5"/>
              </a:buClr>
              <a:buSzPts val="1800"/>
              <a:buFont typeface="Roboto Condensed"/>
              <a:buChar char="-"/>
            </a:pPr>
            <a:r>
              <a:rPr lang="zh-CN" b="1">
                <a:solidFill>
                  <a:schemeClr val="accent5"/>
                </a:solidFill>
                <a:latin typeface="Roboto Condensed"/>
                <a:ea typeface="Roboto Condensed"/>
                <a:cs typeface="Roboto Condensed"/>
                <a:sym typeface="Roboto Condensed"/>
              </a:rPr>
              <a:t>Easiness to play</a:t>
            </a:r>
            <a:endParaRPr b="1">
              <a:solidFill>
                <a:schemeClr val="accent5"/>
              </a:solidFill>
              <a:latin typeface="Roboto Condensed"/>
              <a:ea typeface="Roboto Condensed"/>
              <a:cs typeface="Roboto Condensed"/>
              <a:sym typeface="Roboto Condensed"/>
            </a:endParaRPr>
          </a:p>
        </p:txBody>
      </p:sp>
      <p:sp>
        <p:nvSpPr>
          <p:cNvPr id="192" name="Shape 192"/>
          <p:cNvSpPr txBox="1">
            <a:spLocks noGrp="1"/>
          </p:cNvSpPr>
          <p:nvPr>
            <p:ph type="body" idx="1"/>
          </p:nvPr>
        </p:nvSpPr>
        <p:spPr>
          <a:xfrm>
            <a:off x="4933200" y="1444050"/>
            <a:ext cx="3822900" cy="3250200"/>
          </a:xfrm>
          <a:prstGeom prst="rect">
            <a:avLst/>
          </a:prstGeom>
          <a:solidFill>
            <a:srgbClr val="FFFFFF"/>
          </a:solidFill>
          <a:ln w="28575" cap="flat" cmpd="sng">
            <a:solidFill>
              <a:srgbClr val="EAD1DC"/>
            </a:solidFill>
            <a:prstDash val="dot"/>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b="1">
                <a:latin typeface="Roboto Condensed"/>
                <a:ea typeface="Roboto Condensed"/>
                <a:cs typeface="Roboto Condensed"/>
                <a:sym typeface="Roboto Condensed"/>
              </a:rPr>
              <a:t>Proposed Solution:</a:t>
            </a:r>
            <a:endParaRPr b="1">
              <a:latin typeface="Roboto Condensed"/>
              <a:ea typeface="Roboto Condensed"/>
              <a:cs typeface="Roboto Condensed"/>
              <a:sym typeface="Roboto Condensed"/>
            </a:endParaRPr>
          </a:p>
          <a:p>
            <a:pPr marL="0" lvl="0" indent="0" rtl="0">
              <a:spcBef>
                <a:spcPts val="0"/>
              </a:spcBef>
              <a:spcAft>
                <a:spcPts val="0"/>
              </a:spcAft>
              <a:buNone/>
            </a:pPr>
            <a:endParaRPr b="1">
              <a:latin typeface="Roboto Condensed"/>
              <a:ea typeface="Roboto Condensed"/>
              <a:cs typeface="Roboto Condensed"/>
              <a:sym typeface="Roboto Condensed"/>
            </a:endParaRPr>
          </a:p>
          <a:p>
            <a:pPr marL="0" lvl="0" indent="0" rtl="0">
              <a:spcBef>
                <a:spcPts val="0"/>
              </a:spcBef>
              <a:spcAft>
                <a:spcPts val="0"/>
              </a:spcAft>
              <a:buNone/>
            </a:pPr>
            <a:r>
              <a:rPr lang="zh-CN" b="1">
                <a:solidFill>
                  <a:schemeClr val="dk1"/>
                </a:solidFill>
                <a:latin typeface="Roboto Condensed"/>
                <a:ea typeface="Roboto Condensed"/>
                <a:cs typeface="Roboto Condensed"/>
                <a:sym typeface="Roboto Condensed"/>
              </a:rPr>
              <a:t>A Female-Oriented Gaming Community</a:t>
            </a:r>
            <a:endParaRPr b="1">
              <a:solidFill>
                <a:schemeClr val="dk1"/>
              </a:solidFill>
              <a:latin typeface="Roboto Condensed"/>
              <a:ea typeface="Roboto Condensed"/>
              <a:cs typeface="Roboto Condensed"/>
              <a:sym typeface="Roboto Condensed"/>
            </a:endParaRPr>
          </a:p>
          <a:p>
            <a:pPr marL="457200" lvl="0" indent="-342900" rtl="0">
              <a:spcBef>
                <a:spcPts val="0"/>
              </a:spcBef>
              <a:spcAft>
                <a:spcPts val="0"/>
              </a:spcAft>
              <a:buClr>
                <a:schemeClr val="dk1"/>
              </a:buClr>
              <a:buSzPts val="1800"/>
              <a:buFont typeface="Roboto Condensed"/>
              <a:buChar char="-"/>
            </a:pPr>
            <a:r>
              <a:rPr lang="zh-CN" b="1">
                <a:solidFill>
                  <a:schemeClr val="dk1"/>
                </a:solidFill>
                <a:latin typeface="Roboto Condensed"/>
                <a:ea typeface="Roboto Condensed"/>
                <a:cs typeface="Roboto Condensed"/>
                <a:sym typeface="Roboto Condensed"/>
              </a:rPr>
              <a:t>Build connections among female gamers</a:t>
            </a:r>
            <a:endParaRPr b="1">
              <a:solidFill>
                <a:schemeClr val="dk1"/>
              </a:solidFill>
              <a:latin typeface="Roboto Condensed"/>
              <a:ea typeface="Roboto Condensed"/>
              <a:cs typeface="Roboto Condensed"/>
              <a:sym typeface="Roboto Condensed"/>
            </a:endParaRPr>
          </a:p>
          <a:p>
            <a:pPr marL="457200" lvl="0" indent="-342900" rtl="0">
              <a:spcBef>
                <a:spcPts val="0"/>
              </a:spcBef>
              <a:spcAft>
                <a:spcPts val="0"/>
              </a:spcAft>
              <a:buClr>
                <a:schemeClr val="dk1"/>
              </a:buClr>
              <a:buSzPts val="1800"/>
              <a:buFont typeface="Roboto Condensed"/>
              <a:buChar char="-"/>
            </a:pPr>
            <a:r>
              <a:rPr lang="zh-CN" b="1">
                <a:solidFill>
                  <a:schemeClr val="dk1"/>
                </a:solidFill>
                <a:latin typeface="Roboto Condensed"/>
                <a:ea typeface="Roboto Condensed"/>
                <a:cs typeface="Roboto Condensed"/>
                <a:sym typeface="Roboto Condensed"/>
              </a:rPr>
              <a:t>Game recommendation tailored to personal tastes</a:t>
            </a:r>
            <a:endParaRPr b="1">
              <a:solidFill>
                <a:schemeClr val="dk1"/>
              </a:solidFill>
              <a:latin typeface="Roboto Condensed"/>
              <a:ea typeface="Roboto Condensed"/>
              <a:cs typeface="Roboto Condensed"/>
              <a:sym typeface="Roboto Condensed"/>
            </a:endParaRPr>
          </a:p>
          <a:p>
            <a:pPr marL="457200" lvl="0" indent="-342900" rtl="0">
              <a:spcBef>
                <a:spcPts val="0"/>
              </a:spcBef>
              <a:spcAft>
                <a:spcPts val="0"/>
              </a:spcAft>
              <a:buClr>
                <a:schemeClr val="dk1"/>
              </a:buClr>
              <a:buSzPts val="1800"/>
              <a:buFont typeface="Roboto Condensed"/>
              <a:buChar char="-"/>
            </a:pPr>
            <a:r>
              <a:rPr lang="zh-CN" b="1">
                <a:solidFill>
                  <a:schemeClr val="dk1"/>
                </a:solidFill>
                <a:latin typeface="Roboto Condensed"/>
                <a:ea typeface="Roboto Condensed"/>
                <a:cs typeface="Roboto Condensed"/>
                <a:sym typeface="Roboto Condensed"/>
              </a:rPr>
              <a:t>Sharing and supporting</a:t>
            </a:r>
            <a:endParaRPr b="1">
              <a:solidFill>
                <a:schemeClr val="dk1"/>
              </a:solidFill>
              <a:latin typeface="Roboto Condensed"/>
              <a:ea typeface="Roboto Condensed"/>
              <a:cs typeface="Roboto Condensed"/>
              <a:sym typeface="Roboto Condensed"/>
            </a:endParaRPr>
          </a:p>
          <a:p>
            <a:pPr marL="457200" lvl="0" indent="-342900" rtl="0">
              <a:spcBef>
                <a:spcPts val="0"/>
              </a:spcBef>
              <a:spcAft>
                <a:spcPts val="0"/>
              </a:spcAft>
              <a:buClr>
                <a:schemeClr val="dk1"/>
              </a:buClr>
              <a:buSzPts val="1800"/>
              <a:buFont typeface="Roboto Condensed"/>
              <a:buChar char="-"/>
            </a:pPr>
            <a:r>
              <a:rPr lang="zh-CN" b="1">
                <a:solidFill>
                  <a:schemeClr val="dk1"/>
                </a:solidFill>
                <a:latin typeface="Roboto Condensed"/>
                <a:ea typeface="Roboto Condensed"/>
                <a:cs typeface="Roboto Condensed"/>
                <a:sym typeface="Roboto Condensed"/>
              </a:rPr>
              <a:t>Friendliness</a:t>
            </a:r>
            <a:endParaRPr b="1">
              <a:solidFill>
                <a:schemeClr val="dk1"/>
              </a:solidFill>
              <a:latin typeface="Roboto Condensed"/>
              <a:ea typeface="Roboto Condensed"/>
              <a:cs typeface="Roboto Condensed"/>
              <a:sym typeface="Roboto Condensed"/>
            </a:endParaRPr>
          </a:p>
        </p:txBody>
      </p:sp>
      <p:cxnSp>
        <p:nvCxnSpPr>
          <p:cNvPr id="193" name="Shape 193"/>
          <p:cNvCxnSpPr>
            <a:stCxn id="191" idx="3"/>
            <a:endCxn id="192" idx="1"/>
          </p:cNvCxnSpPr>
          <p:nvPr/>
        </p:nvCxnSpPr>
        <p:spPr>
          <a:xfrm>
            <a:off x="4267925" y="3069150"/>
            <a:ext cx="665400" cy="0"/>
          </a:xfrm>
          <a:prstGeom prst="straightConnector1">
            <a:avLst/>
          </a:prstGeom>
          <a:noFill/>
          <a:ln w="28575" cap="flat" cmpd="sng">
            <a:solidFill>
              <a:schemeClr val="accent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childTnLst>
                                </p:cTn>
                              </p:par>
                              <p:par>
                                <p:cTn id="8" presetID="10" presetClass="entr" presetSubtype="0" fill="hold"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zh-CN"/>
              <a:t>User Experience Research</a:t>
            </a:r>
            <a:endParaRPr/>
          </a:p>
        </p:txBody>
      </p:sp>
      <p:graphicFrame>
        <p:nvGraphicFramePr>
          <p:cNvPr id="199" name="Shape 199"/>
          <p:cNvGraphicFramePr/>
          <p:nvPr/>
        </p:nvGraphicFramePr>
        <p:xfrm>
          <a:off x="444475" y="1572625"/>
          <a:ext cx="8485225" cy="2575225"/>
        </p:xfrm>
        <a:graphic>
          <a:graphicData uri="http://schemas.openxmlformats.org/drawingml/2006/table">
            <a:tbl>
              <a:tblPr>
                <a:noFill/>
                <a:tableStyleId>{0F2B9360-8AC3-48C4-8526-2EBC37D45FC9}</a:tableStyleId>
              </a:tblPr>
              <a:tblGrid>
                <a:gridCol w="2166600"/>
                <a:gridCol w="2166600"/>
                <a:gridCol w="2025425"/>
                <a:gridCol w="2126600"/>
              </a:tblGrid>
              <a:tr h="1192075">
                <a:tc>
                  <a:txBody>
                    <a:bodyPr/>
                    <a:lstStyle/>
                    <a:p>
                      <a:pPr marL="0" lvl="0" indent="0">
                        <a:spcBef>
                          <a:spcPts val="0"/>
                        </a:spcBef>
                        <a:spcAft>
                          <a:spcPts val="0"/>
                        </a:spcAft>
                        <a:buNone/>
                      </a:pPr>
                      <a:r>
                        <a:rPr lang="zh-CN" sz="3000">
                          <a:solidFill>
                            <a:schemeClr val="accent4"/>
                          </a:solidFill>
                          <a:latin typeface="Oswald"/>
                          <a:ea typeface="Oswald"/>
                          <a:cs typeface="Oswald"/>
                          <a:sym typeface="Oswald"/>
                        </a:rPr>
                        <a:t>Where</a:t>
                      </a:r>
                      <a:endParaRPr sz="3000">
                        <a:solidFill>
                          <a:schemeClr val="accent4"/>
                        </a:solidFill>
                        <a:latin typeface="Oswald"/>
                        <a:ea typeface="Oswald"/>
                        <a:cs typeface="Oswald"/>
                        <a:sym typeface="Oswald"/>
                      </a:endParaRPr>
                    </a:p>
                    <a:p>
                      <a:pPr marL="0" lvl="0" indent="0">
                        <a:spcBef>
                          <a:spcPts val="0"/>
                        </a:spcBef>
                        <a:spcAft>
                          <a:spcPts val="0"/>
                        </a:spcAft>
                        <a:buNone/>
                      </a:pPr>
                      <a:r>
                        <a:rPr lang="zh-CN">
                          <a:solidFill>
                            <a:schemeClr val="accent4"/>
                          </a:solidFill>
                          <a:latin typeface="Oswald"/>
                          <a:ea typeface="Oswald"/>
                          <a:cs typeface="Oswald"/>
                          <a:sym typeface="Oswald"/>
                        </a:rPr>
                        <a:t>are the opportunities</a:t>
                      </a:r>
                      <a:endParaRPr>
                        <a:solidFill>
                          <a:schemeClr val="accent4"/>
                        </a:solidFill>
                        <a:latin typeface="Oswald"/>
                        <a:ea typeface="Oswald"/>
                        <a:cs typeface="Oswald"/>
                        <a:sym typeface="Oswald"/>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spcBef>
                          <a:spcPts val="0"/>
                        </a:spcBef>
                        <a:spcAft>
                          <a:spcPts val="0"/>
                        </a:spcAft>
                        <a:buNone/>
                      </a:pPr>
                      <a:r>
                        <a:rPr lang="zh-CN" sz="3000">
                          <a:solidFill>
                            <a:schemeClr val="accent4"/>
                          </a:solidFill>
                          <a:latin typeface="Oswald"/>
                          <a:ea typeface="Oswald"/>
                          <a:cs typeface="Oswald"/>
                          <a:sym typeface="Oswald"/>
                        </a:rPr>
                        <a:t>What</a:t>
                      </a:r>
                      <a:endParaRPr sz="3000">
                        <a:solidFill>
                          <a:schemeClr val="accent4"/>
                        </a:solidFill>
                        <a:latin typeface="Oswald"/>
                        <a:ea typeface="Oswald"/>
                        <a:cs typeface="Oswald"/>
                        <a:sym typeface="Oswald"/>
                      </a:endParaRPr>
                    </a:p>
                    <a:p>
                      <a:pPr marL="0" lvl="0" indent="0">
                        <a:spcBef>
                          <a:spcPts val="0"/>
                        </a:spcBef>
                        <a:spcAft>
                          <a:spcPts val="0"/>
                        </a:spcAft>
                        <a:buNone/>
                      </a:pPr>
                      <a:r>
                        <a:rPr lang="zh-CN">
                          <a:solidFill>
                            <a:schemeClr val="accent4"/>
                          </a:solidFill>
                          <a:latin typeface="Oswald"/>
                          <a:ea typeface="Oswald"/>
                          <a:cs typeface="Oswald"/>
                          <a:sym typeface="Oswald"/>
                        </a:rPr>
                        <a:t>should we present</a:t>
                      </a:r>
                      <a:endParaRPr>
                        <a:solidFill>
                          <a:schemeClr val="accent4"/>
                        </a:solidFill>
                        <a:latin typeface="Oswald"/>
                        <a:ea typeface="Oswald"/>
                        <a:cs typeface="Oswald"/>
                        <a:sym typeface="Oswald"/>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spcBef>
                          <a:spcPts val="0"/>
                        </a:spcBef>
                        <a:spcAft>
                          <a:spcPts val="0"/>
                        </a:spcAft>
                        <a:buNone/>
                      </a:pPr>
                      <a:r>
                        <a:rPr lang="zh-CN" sz="3000">
                          <a:solidFill>
                            <a:schemeClr val="accent4"/>
                          </a:solidFill>
                          <a:latin typeface="Oswald"/>
                          <a:ea typeface="Oswald"/>
                          <a:cs typeface="Oswald"/>
                          <a:sym typeface="Oswald"/>
                        </a:rPr>
                        <a:t>Who</a:t>
                      </a:r>
                      <a:endParaRPr sz="3000">
                        <a:solidFill>
                          <a:schemeClr val="accent4"/>
                        </a:solidFill>
                        <a:latin typeface="Oswald"/>
                        <a:ea typeface="Oswald"/>
                        <a:cs typeface="Oswald"/>
                        <a:sym typeface="Oswald"/>
                      </a:endParaRPr>
                    </a:p>
                    <a:p>
                      <a:pPr marL="0" lvl="0" indent="0">
                        <a:spcBef>
                          <a:spcPts val="0"/>
                        </a:spcBef>
                        <a:spcAft>
                          <a:spcPts val="0"/>
                        </a:spcAft>
                        <a:buNone/>
                      </a:pPr>
                      <a:r>
                        <a:rPr lang="zh-CN">
                          <a:solidFill>
                            <a:schemeClr val="accent4"/>
                          </a:solidFill>
                          <a:latin typeface="Oswald"/>
                          <a:ea typeface="Oswald"/>
                          <a:cs typeface="Oswald"/>
                          <a:sym typeface="Oswald"/>
                        </a:rPr>
                        <a:t>are we targeting</a:t>
                      </a:r>
                      <a:endParaRPr>
                        <a:solidFill>
                          <a:schemeClr val="accent4"/>
                        </a:solidFill>
                        <a:latin typeface="Oswald"/>
                        <a:ea typeface="Oswald"/>
                        <a:cs typeface="Oswald"/>
                        <a:sym typeface="Oswald"/>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spcBef>
                          <a:spcPts val="0"/>
                        </a:spcBef>
                        <a:spcAft>
                          <a:spcPts val="0"/>
                        </a:spcAft>
                        <a:buNone/>
                      </a:pPr>
                      <a:r>
                        <a:rPr lang="zh-CN" sz="3000">
                          <a:solidFill>
                            <a:schemeClr val="accent4"/>
                          </a:solidFill>
                          <a:latin typeface="Oswald"/>
                          <a:ea typeface="Oswald"/>
                          <a:cs typeface="Oswald"/>
                          <a:sym typeface="Oswald"/>
                        </a:rPr>
                        <a:t>How</a:t>
                      </a:r>
                      <a:endParaRPr sz="3000">
                        <a:solidFill>
                          <a:schemeClr val="accent4"/>
                        </a:solidFill>
                        <a:latin typeface="Oswald"/>
                        <a:ea typeface="Oswald"/>
                        <a:cs typeface="Oswald"/>
                        <a:sym typeface="Oswald"/>
                      </a:endParaRPr>
                    </a:p>
                    <a:p>
                      <a:pPr marL="0" lvl="0" indent="0">
                        <a:spcBef>
                          <a:spcPts val="0"/>
                        </a:spcBef>
                        <a:spcAft>
                          <a:spcPts val="0"/>
                        </a:spcAft>
                        <a:buNone/>
                      </a:pPr>
                      <a:r>
                        <a:rPr lang="zh-CN">
                          <a:solidFill>
                            <a:schemeClr val="accent4"/>
                          </a:solidFill>
                          <a:latin typeface="Oswald"/>
                          <a:ea typeface="Oswald"/>
                          <a:cs typeface="Oswald"/>
                          <a:sym typeface="Oswald"/>
                        </a:rPr>
                        <a:t>do users use our product</a:t>
                      </a:r>
                      <a:endParaRPr>
                        <a:solidFill>
                          <a:schemeClr val="accent4"/>
                        </a:solidFill>
                        <a:latin typeface="Oswald"/>
                        <a:ea typeface="Oswald"/>
                        <a:cs typeface="Oswald"/>
                        <a:sym typeface="Oswald"/>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r>
              <a:tr h="1383150">
                <a:tc>
                  <a:txBody>
                    <a:bodyPr/>
                    <a:lstStyle/>
                    <a:p>
                      <a:pPr marL="0" lvl="0" indent="0">
                        <a:spcBef>
                          <a:spcPts val="0"/>
                        </a:spcBef>
                        <a:spcAft>
                          <a:spcPts val="0"/>
                        </a:spcAft>
                        <a:buNone/>
                      </a:pPr>
                      <a:r>
                        <a:rPr lang="zh-CN" sz="1800">
                          <a:solidFill>
                            <a:schemeClr val="dk2"/>
                          </a:solidFill>
                          <a:latin typeface="Oswald"/>
                          <a:ea typeface="Oswald"/>
                          <a:cs typeface="Oswald"/>
                          <a:sym typeface="Oswald"/>
                        </a:rPr>
                        <a:t>Experience Map</a:t>
                      </a:r>
                      <a:endParaRPr sz="1800">
                        <a:solidFill>
                          <a:schemeClr val="dk2"/>
                        </a:solidFill>
                        <a:latin typeface="Oswald"/>
                        <a:ea typeface="Oswald"/>
                        <a:cs typeface="Oswald"/>
                        <a:sym typeface="Oswald"/>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spcBef>
                          <a:spcPts val="0"/>
                        </a:spcBef>
                        <a:spcAft>
                          <a:spcPts val="0"/>
                        </a:spcAft>
                        <a:buNone/>
                      </a:pPr>
                      <a:r>
                        <a:rPr lang="zh-CN" sz="1800">
                          <a:solidFill>
                            <a:schemeClr val="dk2"/>
                          </a:solidFill>
                          <a:latin typeface="Oswald"/>
                          <a:ea typeface="Oswald"/>
                          <a:cs typeface="Oswald"/>
                          <a:sym typeface="Oswald"/>
                        </a:rPr>
                        <a:t>Design Requirements</a:t>
                      </a:r>
                      <a:endParaRPr sz="1800">
                        <a:solidFill>
                          <a:schemeClr val="dk2"/>
                        </a:solidFill>
                        <a:latin typeface="Oswald"/>
                        <a:ea typeface="Oswald"/>
                        <a:cs typeface="Oswald"/>
                        <a:sym typeface="Oswald"/>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spcBef>
                          <a:spcPts val="0"/>
                        </a:spcBef>
                        <a:spcAft>
                          <a:spcPts val="0"/>
                        </a:spcAft>
                        <a:buNone/>
                      </a:pPr>
                      <a:r>
                        <a:rPr lang="zh-CN" sz="1800">
                          <a:solidFill>
                            <a:schemeClr val="dk2"/>
                          </a:solidFill>
                          <a:latin typeface="Oswald"/>
                          <a:ea typeface="Oswald"/>
                          <a:cs typeface="Oswald"/>
                          <a:sym typeface="Oswald"/>
                        </a:rPr>
                        <a:t>2 Key Personas</a:t>
                      </a:r>
                      <a:endParaRPr sz="1800">
                        <a:solidFill>
                          <a:schemeClr val="dk2"/>
                        </a:solidFill>
                        <a:latin typeface="Oswald"/>
                        <a:ea typeface="Oswald"/>
                        <a:cs typeface="Oswald"/>
                        <a:sym typeface="Oswald"/>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spcBef>
                          <a:spcPts val="0"/>
                        </a:spcBef>
                        <a:spcAft>
                          <a:spcPts val="0"/>
                        </a:spcAft>
                        <a:buNone/>
                      </a:pPr>
                      <a:r>
                        <a:rPr lang="zh-CN" sz="1800">
                          <a:solidFill>
                            <a:schemeClr val="dk2"/>
                          </a:solidFill>
                          <a:latin typeface="Oswald"/>
                          <a:ea typeface="Oswald"/>
                          <a:cs typeface="Oswald"/>
                          <a:sym typeface="Oswald"/>
                        </a:rPr>
                        <a:t>3 Key Scenarios</a:t>
                      </a:r>
                      <a:endParaRPr sz="1800">
                        <a:solidFill>
                          <a:schemeClr val="dk2"/>
                        </a:solidFill>
                        <a:latin typeface="Oswald"/>
                        <a:ea typeface="Oswald"/>
                        <a:cs typeface="Oswald"/>
                        <a:sym typeface="Oswald"/>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7"/>
        <p:cNvGrpSpPr/>
        <p:nvPr/>
      </p:nvGrpSpPr>
      <p:grpSpPr>
        <a:xfrm>
          <a:off x="0" y="0"/>
          <a:ext cx="0" cy="0"/>
          <a:chOff x="0" y="0"/>
          <a:chExt cx="0" cy="0"/>
        </a:xfrm>
      </p:grpSpPr>
      <p:pic>
        <p:nvPicPr>
          <p:cNvPr id="2" name="1080p.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CN"/>
              <a:t>Prototype Evolution</a:t>
            </a:r>
            <a:endParaRPr/>
          </a:p>
        </p:txBody>
      </p:sp>
      <p:grpSp>
        <p:nvGrpSpPr>
          <p:cNvPr id="2" name="Group 1"/>
          <p:cNvGrpSpPr/>
          <p:nvPr/>
        </p:nvGrpSpPr>
        <p:grpSpPr>
          <a:xfrm>
            <a:off x="1410275" y="2104625"/>
            <a:ext cx="3069950" cy="2049000"/>
            <a:chOff x="1410275" y="2104625"/>
            <a:chExt cx="3069950" cy="2049000"/>
          </a:xfrm>
        </p:grpSpPr>
        <p:sp>
          <p:nvSpPr>
            <p:cNvPr id="301" name="Shape 301"/>
            <p:cNvSpPr txBox="1"/>
            <p:nvPr/>
          </p:nvSpPr>
          <p:spPr>
            <a:xfrm>
              <a:off x="2607625" y="2673125"/>
              <a:ext cx="1872600" cy="14805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CA" altLang="zh-CN" sz="1600" b="1" dirty="0" err="1" smtClean="0">
                  <a:solidFill>
                    <a:schemeClr val="accent4"/>
                  </a:solidFill>
                  <a:latin typeface="Roboto Condensed"/>
                  <a:ea typeface="Roboto Condensed"/>
                  <a:cs typeface="Roboto Condensed"/>
                  <a:sym typeface="Roboto Condensed"/>
                </a:rPr>
                <a:t>Euforia</a:t>
              </a:r>
              <a:r>
                <a:rPr lang="en-CA" altLang="zh-CN" sz="1600" b="1" dirty="0" smtClean="0">
                  <a:solidFill>
                    <a:schemeClr val="accent4"/>
                  </a:solidFill>
                  <a:latin typeface="Roboto Condensed"/>
                  <a:ea typeface="Roboto Condensed"/>
                  <a:cs typeface="Roboto Condensed"/>
                  <a:sym typeface="Roboto Condensed"/>
                </a:rPr>
                <a:t> 1.1</a:t>
              </a:r>
              <a:endParaRPr sz="1600" b="1" dirty="0">
                <a:solidFill>
                  <a:schemeClr val="accent4"/>
                </a:solidFill>
                <a:latin typeface="Roboto Condensed"/>
                <a:ea typeface="Roboto Condensed"/>
                <a:cs typeface="Roboto Condensed"/>
                <a:sym typeface="Roboto Condensed"/>
              </a:endParaRPr>
            </a:p>
            <a:p>
              <a:pPr marL="0" lvl="0" indent="0" rtl="0">
                <a:spcBef>
                  <a:spcPts val="0"/>
                </a:spcBef>
                <a:spcAft>
                  <a:spcPts val="0"/>
                </a:spcAft>
                <a:buNone/>
              </a:pPr>
              <a:endParaRPr sz="1600" dirty="0">
                <a:solidFill>
                  <a:schemeClr val="accent4"/>
                </a:solidFill>
                <a:latin typeface="Roboto Condensed"/>
                <a:ea typeface="Roboto Condensed"/>
                <a:cs typeface="Roboto Condensed"/>
                <a:sym typeface="Roboto Condensed"/>
              </a:endParaRPr>
            </a:p>
            <a:p>
              <a:pPr marL="457200" lvl="0" indent="-330200" rtl="0">
                <a:spcBef>
                  <a:spcPts val="0"/>
                </a:spcBef>
                <a:spcAft>
                  <a:spcPts val="0"/>
                </a:spcAft>
                <a:buClr>
                  <a:schemeClr val="accent4"/>
                </a:buClr>
                <a:buSzPts val="1600"/>
                <a:buFont typeface="Roboto Condensed"/>
                <a:buChar char="★"/>
              </a:pPr>
              <a:r>
                <a:rPr lang="zh-CN" sz="1600" dirty="0" smtClean="0">
                  <a:solidFill>
                    <a:schemeClr val="accent4"/>
                  </a:solidFill>
                  <a:latin typeface="Roboto Condensed"/>
                  <a:ea typeface="Roboto Condensed"/>
                  <a:cs typeface="Roboto Condensed"/>
                  <a:sym typeface="Roboto Condensed"/>
                </a:rPr>
                <a:t>Correcte</a:t>
              </a:r>
              <a:r>
                <a:rPr lang="en-CA" altLang="zh-CN" sz="1600" dirty="0" smtClean="0">
                  <a:solidFill>
                    <a:schemeClr val="accent4"/>
                  </a:solidFill>
                  <a:latin typeface="Roboto Condensed"/>
                  <a:ea typeface="Roboto Condensed"/>
                  <a:cs typeface="Roboto Condensed"/>
                  <a:sym typeface="Roboto Condensed"/>
                </a:rPr>
                <a:t>d</a:t>
              </a:r>
              <a:r>
                <a:rPr lang="zh-CN" sz="1600" dirty="0" smtClean="0">
                  <a:solidFill>
                    <a:schemeClr val="accent4"/>
                  </a:solidFill>
                  <a:latin typeface="Roboto Condensed"/>
                  <a:ea typeface="Roboto Condensed"/>
                  <a:cs typeface="Roboto Condensed"/>
                  <a:sym typeface="Roboto Condensed"/>
                </a:rPr>
                <a:t> </a:t>
              </a:r>
              <a:r>
                <a:rPr lang="en-CA" altLang="zh-CN" sz="1600" dirty="0" smtClean="0">
                  <a:solidFill>
                    <a:schemeClr val="accent4"/>
                  </a:solidFill>
                  <a:latin typeface="Roboto Condensed"/>
                  <a:ea typeface="Roboto Condensed"/>
                  <a:cs typeface="Roboto Condensed"/>
                  <a:sym typeface="Roboto Condensed"/>
                </a:rPr>
                <a:t>the </a:t>
              </a:r>
              <a:r>
                <a:rPr lang="zh-CN" sz="1600" dirty="0" smtClean="0">
                  <a:solidFill>
                    <a:schemeClr val="accent4"/>
                  </a:solidFill>
                  <a:latin typeface="Roboto Condensed"/>
                  <a:ea typeface="Roboto Condensed"/>
                  <a:cs typeface="Roboto Condensed"/>
                  <a:sym typeface="Roboto Condensed"/>
                </a:rPr>
                <a:t>most </a:t>
              </a:r>
              <a:r>
                <a:rPr lang="zh-CN" sz="1600" dirty="0">
                  <a:solidFill>
                    <a:schemeClr val="accent4"/>
                  </a:solidFill>
                  <a:latin typeface="Roboto Condensed"/>
                  <a:ea typeface="Roboto Condensed"/>
                  <a:cs typeface="Roboto Condensed"/>
                  <a:sym typeface="Roboto Condensed"/>
                </a:rPr>
                <a:t>obvious problems</a:t>
              </a:r>
              <a:endParaRPr sz="1600" dirty="0">
                <a:solidFill>
                  <a:schemeClr val="accent4"/>
                </a:solidFill>
                <a:latin typeface="Roboto Condensed"/>
                <a:ea typeface="Roboto Condensed"/>
                <a:cs typeface="Roboto Condensed"/>
                <a:sym typeface="Roboto Condensed"/>
              </a:endParaRPr>
            </a:p>
          </p:txBody>
        </p:sp>
        <p:cxnSp>
          <p:nvCxnSpPr>
            <p:cNvPr id="304" name="Shape 304"/>
            <p:cNvCxnSpPr>
              <a:stCxn id="300" idx="0"/>
              <a:endCxn id="301" idx="0"/>
            </p:cNvCxnSpPr>
            <p:nvPr/>
          </p:nvCxnSpPr>
          <p:spPr>
            <a:xfrm rot="-5400000">
              <a:off x="2304125" y="1779425"/>
              <a:ext cx="345900" cy="2133600"/>
            </a:xfrm>
            <a:prstGeom prst="curvedConnector3">
              <a:avLst>
                <a:gd name="adj1" fmla="val 168739"/>
              </a:avLst>
            </a:prstGeom>
            <a:noFill/>
            <a:ln w="28575" cap="flat" cmpd="sng">
              <a:solidFill>
                <a:schemeClr val="accent1"/>
              </a:solidFill>
              <a:prstDash val="solid"/>
              <a:round/>
              <a:headEnd type="none" w="med" len="med"/>
              <a:tailEnd type="stealth" w="med" len="med"/>
            </a:ln>
          </p:spPr>
        </p:cxnSp>
        <p:sp>
          <p:nvSpPr>
            <p:cNvPr id="307" name="Shape 307"/>
            <p:cNvSpPr txBox="1"/>
            <p:nvPr/>
          </p:nvSpPr>
          <p:spPr>
            <a:xfrm>
              <a:off x="1476250" y="2104625"/>
              <a:ext cx="1748100" cy="32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b="1" dirty="0">
                  <a:solidFill>
                    <a:schemeClr val="accent1"/>
                  </a:solidFill>
                  <a:latin typeface="Roboto Condensed"/>
                  <a:ea typeface="Roboto Condensed"/>
                  <a:cs typeface="Roboto Condensed"/>
                  <a:sym typeface="Roboto Condensed"/>
                </a:rPr>
                <a:t>Heuristic Evaluation</a:t>
              </a:r>
              <a:endParaRPr b="1" dirty="0">
                <a:solidFill>
                  <a:schemeClr val="accent1"/>
                </a:solidFill>
                <a:latin typeface="Roboto Condensed"/>
                <a:ea typeface="Roboto Condensed"/>
                <a:cs typeface="Roboto Condensed"/>
                <a:sym typeface="Roboto Condensed"/>
              </a:endParaRPr>
            </a:p>
          </p:txBody>
        </p:sp>
      </p:grpSp>
      <p:grpSp>
        <p:nvGrpSpPr>
          <p:cNvPr id="3" name="Group 2"/>
          <p:cNvGrpSpPr/>
          <p:nvPr/>
        </p:nvGrpSpPr>
        <p:grpSpPr>
          <a:xfrm>
            <a:off x="3222175" y="994663"/>
            <a:ext cx="3367575" cy="2754712"/>
            <a:chOff x="3222175" y="994663"/>
            <a:chExt cx="3367575" cy="2754712"/>
          </a:xfrm>
        </p:grpSpPr>
        <p:sp>
          <p:nvSpPr>
            <p:cNvPr id="302" name="Shape 302"/>
            <p:cNvSpPr txBox="1"/>
            <p:nvPr/>
          </p:nvSpPr>
          <p:spPr>
            <a:xfrm>
              <a:off x="4702450" y="1328675"/>
              <a:ext cx="1887300" cy="2420700"/>
            </a:xfrm>
            <a:prstGeom prst="rect">
              <a:avLst/>
            </a:prstGeom>
            <a:noFill/>
            <a:ln w="19050" cap="flat" cmpd="sng">
              <a:solidFill>
                <a:schemeClr val="dk1"/>
              </a:solidFill>
              <a:prstDash val="dot"/>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CA" altLang="zh-CN" sz="1600" b="1" dirty="0" err="1" smtClean="0">
                  <a:solidFill>
                    <a:schemeClr val="dk1"/>
                  </a:solidFill>
                  <a:latin typeface="Roboto Condensed"/>
                  <a:ea typeface="Roboto Condensed"/>
                  <a:cs typeface="Roboto Condensed"/>
                  <a:sym typeface="Roboto Condensed"/>
                </a:rPr>
                <a:t>Euforia</a:t>
              </a:r>
              <a:r>
                <a:rPr lang="en-CA" altLang="zh-CN" sz="1600" b="1" dirty="0" smtClean="0">
                  <a:solidFill>
                    <a:schemeClr val="dk1"/>
                  </a:solidFill>
                  <a:latin typeface="Roboto Condensed"/>
                  <a:ea typeface="Roboto Condensed"/>
                  <a:cs typeface="Roboto Condensed"/>
                  <a:sym typeface="Roboto Condensed"/>
                </a:rPr>
                <a:t> 2.0</a:t>
              </a:r>
              <a:endParaRPr sz="1600" b="1" dirty="0">
                <a:solidFill>
                  <a:schemeClr val="dk1"/>
                </a:solidFill>
                <a:latin typeface="Roboto Condensed"/>
                <a:ea typeface="Roboto Condensed"/>
                <a:cs typeface="Roboto Condensed"/>
                <a:sym typeface="Roboto Condensed"/>
              </a:endParaRPr>
            </a:p>
            <a:p>
              <a:pPr marL="0" lvl="0" indent="0" rtl="0">
                <a:spcBef>
                  <a:spcPts val="0"/>
                </a:spcBef>
                <a:spcAft>
                  <a:spcPts val="0"/>
                </a:spcAft>
                <a:buNone/>
              </a:pPr>
              <a:endParaRPr sz="1600" dirty="0">
                <a:solidFill>
                  <a:schemeClr val="dk1"/>
                </a:solidFill>
                <a:latin typeface="Roboto Condensed"/>
                <a:ea typeface="Roboto Condensed"/>
                <a:cs typeface="Roboto Condensed"/>
                <a:sym typeface="Roboto Condensed"/>
              </a:endParaRPr>
            </a:p>
            <a:p>
              <a:pPr marL="457200" lvl="0" indent="-330200" rtl="0">
                <a:spcBef>
                  <a:spcPts val="0"/>
                </a:spcBef>
                <a:spcAft>
                  <a:spcPts val="0"/>
                </a:spcAft>
                <a:buClr>
                  <a:schemeClr val="dk1"/>
                </a:buClr>
                <a:buSzPts val="1600"/>
                <a:buFont typeface="Roboto Condensed"/>
                <a:buChar char="★"/>
              </a:pPr>
              <a:r>
                <a:rPr lang="zh-CN" sz="1600" dirty="0">
                  <a:solidFill>
                    <a:schemeClr val="dk1"/>
                  </a:solidFill>
                  <a:latin typeface="Roboto Condensed"/>
                  <a:ea typeface="Roboto Condensed"/>
                  <a:cs typeface="Roboto Condensed"/>
                  <a:sym typeface="Roboto Condensed"/>
                </a:rPr>
                <a:t>Adjusted website layout</a:t>
              </a:r>
              <a:endParaRPr sz="1600" dirty="0">
                <a:solidFill>
                  <a:schemeClr val="dk1"/>
                </a:solidFill>
                <a:latin typeface="Roboto Condensed"/>
                <a:ea typeface="Roboto Condensed"/>
                <a:cs typeface="Roboto Condensed"/>
                <a:sym typeface="Roboto Condensed"/>
              </a:endParaRPr>
            </a:p>
            <a:p>
              <a:pPr marL="457200" lvl="0" indent="-330200" rtl="0">
                <a:spcBef>
                  <a:spcPts val="0"/>
                </a:spcBef>
                <a:spcAft>
                  <a:spcPts val="0"/>
                </a:spcAft>
                <a:buClr>
                  <a:schemeClr val="dk1"/>
                </a:buClr>
                <a:buSzPts val="1600"/>
                <a:buFont typeface="Roboto Condensed"/>
                <a:buChar char="★"/>
              </a:pPr>
              <a:r>
                <a:rPr lang="zh-CN" sz="1600" dirty="0">
                  <a:solidFill>
                    <a:schemeClr val="dk1"/>
                  </a:solidFill>
                  <a:latin typeface="Roboto Condensed"/>
                  <a:ea typeface="Roboto Condensed"/>
                  <a:cs typeface="Roboto Condensed"/>
                  <a:sym typeface="Roboto Condensed"/>
                </a:rPr>
                <a:t>Simplifed button description</a:t>
              </a:r>
              <a:endParaRPr sz="1600" dirty="0">
                <a:solidFill>
                  <a:schemeClr val="dk1"/>
                </a:solidFill>
                <a:latin typeface="Roboto Condensed"/>
                <a:ea typeface="Roboto Condensed"/>
                <a:cs typeface="Roboto Condensed"/>
                <a:sym typeface="Roboto Condensed"/>
              </a:endParaRPr>
            </a:p>
            <a:p>
              <a:pPr marL="457200" lvl="0" indent="-330200" rtl="0">
                <a:spcBef>
                  <a:spcPts val="0"/>
                </a:spcBef>
                <a:spcAft>
                  <a:spcPts val="0"/>
                </a:spcAft>
                <a:buClr>
                  <a:schemeClr val="dk1"/>
                </a:buClr>
                <a:buSzPts val="1600"/>
                <a:buFont typeface="Roboto Condensed"/>
                <a:buChar char="★"/>
              </a:pPr>
              <a:r>
                <a:rPr lang="zh-CN" sz="1600" dirty="0">
                  <a:solidFill>
                    <a:schemeClr val="dk1"/>
                  </a:solidFill>
                  <a:latin typeface="Roboto Condensed"/>
                  <a:ea typeface="Roboto Condensed"/>
                  <a:cs typeface="Roboto Condensed"/>
                  <a:sym typeface="Roboto Condensed"/>
                </a:rPr>
                <a:t>Added more tooltips</a:t>
              </a:r>
              <a:endParaRPr sz="1600" dirty="0">
                <a:solidFill>
                  <a:schemeClr val="dk1"/>
                </a:solidFill>
                <a:latin typeface="Roboto Condensed"/>
                <a:ea typeface="Roboto Condensed"/>
                <a:cs typeface="Roboto Condensed"/>
                <a:sym typeface="Roboto Condensed"/>
              </a:endParaRPr>
            </a:p>
          </p:txBody>
        </p:sp>
        <p:cxnSp>
          <p:nvCxnSpPr>
            <p:cNvPr id="305" name="Shape 305"/>
            <p:cNvCxnSpPr>
              <a:stCxn id="301" idx="0"/>
              <a:endCxn id="302" idx="0"/>
            </p:cNvCxnSpPr>
            <p:nvPr/>
          </p:nvCxnSpPr>
          <p:spPr>
            <a:xfrm rot="-5400000">
              <a:off x="3922675" y="949775"/>
              <a:ext cx="1344600" cy="2102100"/>
            </a:xfrm>
            <a:prstGeom prst="curvedConnector3">
              <a:avLst>
                <a:gd name="adj1" fmla="val 113340"/>
              </a:avLst>
            </a:prstGeom>
            <a:noFill/>
            <a:ln w="28575" cap="flat" cmpd="sng">
              <a:solidFill>
                <a:schemeClr val="dk1"/>
              </a:solidFill>
              <a:prstDash val="solid"/>
              <a:round/>
              <a:headEnd type="none" w="med" len="med"/>
              <a:tailEnd type="stealth" w="med" len="med"/>
            </a:ln>
          </p:spPr>
        </p:cxnSp>
        <p:sp>
          <p:nvSpPr>
            <p:cNvPr id="308" name="Shape 308"/>
            <p:cNvSpPr txBox="1"/>
            <p:nvPr/>
          </p:nvSpPr>
          <p:spPr>
            <a:xfrm>
              <a:off x="3222175" y="994663"/>
              <a:ext cx="1073100" cy="32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b="1">
                  <a:solidFill>
                    <a:schemeClr val="dk1"/>
                  </a:solidFill>
                  <a:latin typeface="Roboto Condensed"/>
                  <a:ea typeface="Roboto Condensed"/>
                  <a:cs typeface="Roboto Condensed"/>
                  <a:sym typeface="Roboto Condensed"/>
                </a:rPr>
                <a:t>In-class usability testing</a:t>
              </a:r>
              <a:endParaRPr b="1" dirty="0">
                <a:solidFill>
                  <a:schemeClr val="dk1"/>
                </a:solidFill>
                <a:latin typeface="Roboto Condensed"/>
                <a:ea typeface="Roboto Condensed"/>
                <a:cs typeface="Roboto Condensed"/>
                <a:sym typeface="Roboto Condensed"/>
              </a:endParaRPr>
            </a:p>
          </p:txBody>
        </p:sp>
      </p:grpSp>
      <p:sp>
        <p:nvSpPr>
          <p:cNvPr id="15" name="Shape 300"/>
          <p:cNvSpPr txBox="1"/>
          <p:nvPr/>
        </p:nvSpPr>
        <p:spPr>
          <a:xfrm>
            <a:off x="473975" y="1564228"/>
            <a:ext cx="1872600" cy="441373"/>
          </a:xfrm>
          <a:prstGeom prst="rect">
            <a:avLst/>
          </a:prstGeom>
          <a:ln>
            <a:prstDash val="sysDot"/>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t" anchorCtr="0">
            <a:noAutofit/>
          </a:bodyPr>
          <a:lstStyle/>
          <a:p>
            <a:pPr marL="0" lvl="0" indent="0" rtl="0">
              <a:spcBef>
                <a:spcPts val="0"/>
              </a:spcBef>
              <a:spcAft>
                <a:spcPts val="0"/>
              </a:spcAft>
              <a:buNone/>
            </a:pPr>
            <a:r>
              <a:rPr lang="en-CA" altLang="zh-CN" sz="1600" b="1" dirty="0" smtClean="0">
                <a:solidFill>
                  <a:schemeClr val="accent6">
                    <a:lumMod val="75000"/>
                  </a:schemeClr>
                </a:solidFill>
                <a:latin typeface="Roboto Condensed"/>
                <a:ea typeface="Roboto Condensed"/>
                <a:cs typeface="Roboto Condensed"/>
                <a:sym typeface="Roboto Condensed"/>
              </a:rPr>
              <a:t>Paper Prototypes</a:t>
            </a:r>
            <a:endParaRPr sz="1600" b="1" dirty="0">
              <a:solidFill>
                <a:schemeClr val="accent6">
                  <a:lumMod val="75000"/>
                </a:schemeClr>
              </a:solidFill>
              <a:latin typeface="Roboto Condensed"/>
              <a:ea typeface="Roboto Condensed"/>
              <a:cs typeface="Roboto Condensed"/>
              <a:sym typeface="Roboto Condensed"/>
            </a:endParaRPr>
          </a:p>
        </p:txBody>
      </p:sp>
      <p:grpSp>
        <p:nvGrpSpPr>
          <p:cNvPr id="6" name="Group 5"/>
          <p:cNvGrpSpPr/>
          <p:nvPr/>
        </p:nvGrpSpPr>
        <p:grpSpPr>
          <a:xfrm>
            <a:off x="473975" y="2005601"/>
            <a:ext cx="1872600" cy="2494074"/>
            <a:chOff x="473975" y="2005601"/>
            <a:chExt cx="1872600" cy="2494074"/>
          </a:xfrm>
        </p:grpSpPr>
        <p:sp>
          <p:nvSpPr>
            <p:cNvPr id="300" name="Shape 300"/>
            <p:cNvSpPr txBox="1"/>
            <p:nvPr/>
          </p:nvSpPr>
          <p:spPr>
            <a:xfrm>
              <a:off x="473975" y="3019175"/>
              <a:ext cx="1872600" cy="14805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CA" altLang="zh-CN" sz="1600" b="1" dirty="0" err="1" smtClean="0">
                  <a:solidFill>
                    <a:schemeClr val="accent4"/>
                  </a:solidFill>
                  <a:latin typeface="Roboto Condensed"/>
                  <a:ea typeface="Roboto Condensed"/>
                  <a:cs typeface="Roboto Condensed"/>
                  <a:sym typeface="Roboto Condensed"/>
                </a:rPr>
                <a:t>Euforia</a:t>
              </a:r>
              <a:r>
                <a:rPr lang="en-CA" altLang="zh-CN" sz="1600" b="1" dirty="0" smtClean="0">
                  <a:solidFill>
                    <a:schemeClr val="accent4"/>
                  </a:solidFill>
                  <a:latin typeface="Roboto Condensed"/>
                  <a:ea typeface="Roboto Condensed"/>
                  <a:cs typeface="Roboto Condensed"/>
                  <a:sym typeface="Roboto Condensed"/>
                </a:rPr>
                <a:t> 1.0</a:t>
              </a:r>
              <a:endParaRPr sz="1600" b="1" dirty="0">
                <a:solidFill>
                  <a:schemeClr val="accent4"/>
                </a:solidFill>
                <a:latin typeface="Roboto Condensed"/>
                <a:ea typeface="Roboto Condensed"/>
                <a:cs typeface="Roboto Condensed"/>
                <a:sym typeface="Roboto Condensed"/>
              </a:endParaRPr>
            </a:p>
            <a:p>
              <a:pPr marL="0" lvl="0" indent="0" rtl="0">
                <a:spcBef>
                  <a:spcPts val="0"/>
                </a:spcBef>
                <a:spcAft>
                  <a:spcPts val="0"/>
                </a:spcAft>
                <a:buNone/>
              </a:pPr>
              <a:endParaRPr sz="1600" dirty="0">
                <a:solidFill>
                  <a:schemeClr val="accent4"/>
                </a:solidFill>
                <a:latin typeface="Roboto Condensed"/>
                <a:ea typeface="Roboto Condensed"/>
                <a:cs typeface="Roboto Condensed"/>
                <a:sym typeface="Roboto Condensed"/>
              </a:endParaRPr>
            </a:p>
            <a:p>
              <a:pPr marL="457200" lvl="0" indent="-330200" rtl="0">
                <a:spcBef>
                  <a:spcPts val="0"/>
                </a:spcBef>
                <a:spcAft>
                  <a:spcPts val="0"/>
                </a:spcAft>
                <a:buClr>
                  <a:schemeClr val="accent4"/>
                </a:buClr>
                <a:buSzPts val="1600"/>
                <a:buFont typeface="Roboto Condensed"/>
                <a:buChar char="★"/>
              </a:pPr>
              <a:r>
                <a:rPr lang="zh-CN" sz="1600" dirty="0">
                  <a:solidFill>
                    <a:schemeClr val="accent4"/>
                  </a:solidFill>
                  <a:latin typeface="Roboto Condensed"/>
                  <a:ea typeface="Roboto Condensed"/>
                  <a:cs typeface="Roboto Condensed"/>
                  <a:sym typeface="Roboto Condensed"/>
                </a:rPr>
                <a:t>Combined individual prototypes</a:t>
              </a:r>
              <a:endParaRPr sz="1600" dirty="0">
                <a:solidFill>
                  <a:schemeClr val="accent4"/>
                </a:solidFill>
                <a:latin typeface="Roboto Condensed"/>
                <a:ea typeface="Roboto Condensed"/>
                <a:cs typeface="Roboto Condensed"/>
                <a:sym typeface="Roboto Condensed"/>
              </a:endParaRPr>
            </a:p>
          </p:txBody>
        </p:sp>
        <p:cxnSp>
          <p:nvCxnSpPr>
            <p:cNvPr id="5" name="Straight Arrow Connector 4"/>
            <p:cNvCxnSpPr>
              <a:stCxn id="15" idx="2"/>
              <a:endCxn id="300" idx="0"/>
            </p:cNvCxnSpPr>
            <p:nvPr/>
          </p:nvCxnSpPr>
          <p:spPr>
            <a:xfrm>
              <a:off x="1410275" y="2005601"/>
              <a:ext cx="0" cy="10135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533350" y="285806"/>
            <a:ext cx="3298950" cy="2987132"/>
            <a:chOff x="5533350" y="285806"/>
            <a:chExt cx="3298950" cy="2987132"/>
          </a:xfrm>
        </p:grpSpPr>
        <p:cxnSp>
          <p:nvCxnSpPr>
            <p:cNvPr id="306" name="Shape 306"/>
            <p:cNvCxnSpPr>
              <a:stCxn id="302" idx="0"/>
              <a:endCxn id="19" idx="0"/>
            </p:cNvCxnSpPr>
            <p:nvPr/>
          </p:nvCxnSpPr>
          <p:spPr>
            <a:xfrm rot="5400000" flipH="1" flipV="1">
              <a:off x="6529157" y="-30818"/>
              <a:ext cx="476437" cy="2242550"/>
            </a:xfrm>
            <a:prstGeom prst="curvedConnector3">
              <a:avLst>
                <a:gd name="adj1" fmla="val 147981"/>
              </a:avLst>
            </a:prstGeom>
            <a:noFill/>
            <a:ln w="28575" cap="flat" cmpd="sng">
              <a:solidFill>
                <a:schemeClr val="tx1"/>
              </a:solidFill>
              <a:prstDash val="solid"/>
              <a:round/>
              <a:headEnd type="none" w="med" len="med"/>
              <a:tailEnd type="stealth" w="med" len="med"/>
            </a:ln>
          </p:spPr>
        </p:cxnSp>
        <p:sp>
          <p:nvSpPr>
            <p:cNvPr id="309" name="Shape 309"/>
            <p:cNvSpPr txBox="1"/>
            <p:nvPr/>
          </p:nvSpPr>
          <p:spPr>
            <a:xfrm>
              <a:off x="5533350" y="285806"/>
              <a:ext cx="2355300" cy="32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b="1" dirty="0">
                  <a:solidFill>
                    <a:schemeClr val="tx1"/>
                  </a:solidFill>
                  <a:latin typeface="Roboto Condensed"/>
                  <a:ea typeface="Roboto Condensed"/>
                  <a:cs typeface="Roboto Condensed"/>
                  <a:sym typeface="Roboto Condensed"/>
                </a:rPr>
                <a:t>Real user usability testing</a:t>
              </a:r>
              <a:endParaRPr b="1" dirty="0">
                <a:solidFill>
                  <a:schemeClr val="tx1"/>
                </a:solidFill>
                <a:latin typeface="Roboto Condensed"/>
                <a:ea typeface="Roboto Condensed"/>
                <a:cs typeface="Roboto Condensed"/>
                <a:sym typeface="Roboto Condensed"/>
              </a:endParaRPr>
            </a:p>
          </p:txBody>
        </p:sp>
        <p:sp>
          <p:nvSpPr>
            <p:cNvPr id="19" name="Shape 302"/>
            <p:cNvSpPr txBox="1"/>
            <p:nvPr/>
          </p:nvSpPr>
          <p:spPr>
            <a:xfrm>
              <a:off x="6945000" y="852238"/>
              <a:ext cx="1887300" cy="2420700"/>
            </a:xfrm>
            <a:prstGeom prst="rect">
              <a:avLst/>
            </a:prstGeom>
            <a:noFill/>
            <a:ln w="19050" cap="flat" cmpd="sng">
              <a:solidFill>
                <a:schemeClr val="dk1"/>
              </a:solidFill>
              <a:prstDash val="dot"/>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CA" altLang="zh-CN" sz="1600" b="1" dirty="0" err="1" smtClean="0">
                  <a:solidFill>
                    <a:schemeClr val="dk1"/>
                  </a:solidFill>
                  <a:latin typeface="Roboto Condensed"/>
                  <a:ea typeface="Roboto Condensed"/>
                  <a:cs typeface="Roboto Condensed"/>
                  <a:sym typeface="Roboto Condensed"/>
                </a:rPr>
                <a:t>Euforia</a:t>
              </a:r>
              <a:r>
                <a:rPr lang="en-CA" altLang="zh-CN" sz="1600" b="1" dirty="0" smtClean="0">
                  <a:solidFill>
                    <a:schemeClr val="dk1"/>
                  </a:solidFill>
                  <a:latin typeface="Roboto Condensed"/>
                  <a:ea typeface="Roboto Condensed"/>
                  <a:cs typeface="Roboto Condensed"/>
                  <a:sym typeface="Roboto Condensed"/>
                </a:rPr>
                <a:t> 2.1</a:t>
              </a:r>
              <a:endParaRPr sz="1600" b="1" dirty="0">
                <a:solidFill>
                  <a:schemeClr val="dk1"/>
                </a:solidFill>
                <a:latin typeface="Roboto Condensed"/>
                <a:ea typeface="Roboto Condensed"/>
                <a:cs typeface="Roboto Condensed"/>
                <a:sym typeface="Roboto Condensed"/>
              </a:endParaRPr>
            </a:p>
            <a:p>
              <a:pPr marL="0" lvl="0" indent="0" rtl="0">
                <a:spcBef>
                  <a:spcPts val="0"/>
                </a:spcBef>
                <a:spcAft>
                  <a:spcPts val="0"/>
                </a:spcAft>
                <a:buNone/>
              </a:pPr>
              <a:endParaRPr sz="1600" dirty="0">
                <a:solidFill>
                  <a:schemeClr val="dk1"/>
                </a:solidFill>
                <a:latin typeface="Roboto Condensed"/>
                <a:ea typeface="Roboto Condensed"/>
                <a:cs typeface="Roboto Condensed"/>
                <a:sym typeface="Roboto Condensed"/>
              </a:endParaRPr>
            </a:p>
            <a:p>
              <a:pPr marL="457200" lvl="0" indent="-330200" rtl="0">
                <a:spcBef>
                  <a:spcPts val="0"/>
                </a:spcBef>
                <a:spcAft>
                  <a:spcPts val="0"/>
                </a:spcAft>
                <a:buClr>
                  <a:schemeClr val="dk1"/>
                </a:buClr>
                <a:buSzPts val="1600"/>
                <a:buFont typeface="Roboto Condensed"/>
                <a:buChar char="★"/>
              </a:pPr>
              <a:r>
                <a:rPr lang="en-CA" altLang="zh-CN" sz="1600" dirty="0" smtClean="0">
                  <a:solidFill>
                    <a:schemeClr val="dk1"/>
                  </a:solidFill>
                  <a:latin typeface="Roboto Condensed"/>
                  <a:ea typeface="Roboto Condensed"/>
                  <a:cs typeface="Roboto Condensed"/>
                  <a:sym typeface="Roboto Condensed"/>
                </a:rPr>
                <a:t>Polished styling</a:t>
              </a:r>
              <a:endParaRPr sz="1600" dirty="0">
                <a:solidFill>
                  <a:schemeClr val="dk1"/>
                </a:solidFill>
                <a:latin typeface="Roboto Condensed"/>
                <a:ea typeface="Roboto Condensed"/>
                <a:cs typeface="Roboto Condensed"/>
                <a:sym typeface="Roboto Condensed"/>
              </a:endParaRPr>
            </a:p>
            <a:p>
              <a:pPr marL="457200" lvl="0" indent="-330200" rtl="0">
                <a:spcBef>
                  <a:spcPts val="0"/>
                </a:spcBef>
                <a:spcAft>
                  <a:spcPts val="0"/>
                </a:spcAft>
                <a:buClr>
                  <a:schemeClr val="dk1"/>
                </a:buClr>
                <a:buSzPts val="1600"/>
                <a:buFont typeface="Roboto Condensed"/>
                <a:buChar char="★"/>
              </a:pPr>
              <a:r>
                <a:rPr lang="en-CA" altLang="zh-CN" sz="1600" dirty="0" smtClean="0">
                  <a:solidFill>
                    <a:schemeClr val="dk1"/>
                  </a:solidFill>
                  <a:latin typeface="Roboto Condensed"/>
                  <a:ea typeface="Roboto Condensed"/>
                  <a:cs typeface="Roboto Condensed"/>
                  <a:sym typeface="Roboto Condensed"/>
                </a:rPr>
                <a:t>Added additional entries to core functions</a:t>
              </a:r>
              <a:endParaRPr sz="1600" dirty="0">
                <a:solidFill>
                  <a:schemeClr val="dk1"/>
                </a:solidFill>
                <a:latin typeface="Roboto Condensed"/>
                <a:ea typeface="Roboto Condensed"/>
                <a:cs typeface="Roboto Condensed"/>
                <a:sym typeface="Roboto Condensed"/>
              </a:endParaRPr>
            </a:p>
          </p:txBody>
        </p:sp>
      </p:grpSp>
    </p:spTree>
    <p:extLst>
      <p:ext uri="{BB962C8B-B14F-4D97-AF65-F5344CB8AC3E}">
        <p14:creationId xmlns:p14="http://schemas.microsoft.com/office/powerpoint/2010/main" val="30207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a:t>Back to The Big Picture</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CN"/>
              <a:t>Our Ideals </a:t>
            </a:r>
            <a:r>
              <a:rPr lang="zh-CN" sz="1800"/>
              <a:t>(We have a dream)</a:t>
            </a:r>
            <a:endParaRPr sz="1800"/>
          </a:p>
        </p:txBody>
      </p:sp>
      <p:sp>
        <p:nvSpPr>
          <p:cNvPr id="240" name="Shape 240"/>
          <p:cNvSpPr txBox="1">
            <a:spLocks noGrp="1"/>
          </p:cNvSpPr>
          <p:nvPr>
            <p:ph type="body" idx="1"/>
          </p:nvPr>
        </p:nvSpPr>
        <p:spPr>
          <a:xfrm>
            <a:off x="311700" y="1355150"/>
            <a:ext cx="8520600" cy="3421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zh-CN">
                <a:latin typeface="Roboto Condensed"/>
                <a:ea typeface="Roboto Condensed"/>
                <a:cs typeface="Roboto Condensed"/>
                <a:sym typeface="Roboto Condensed"/>
              </a:rPr>
              <a:t>Our female-oriented design will </a:t>
            </a:r>
            <a:r>
              <a:rPr lang="zh-CN" b="1">
                <a:solidFill>
                  <a:schemeClr val="accent5"/>
                </a:solidFill>
                <a:latin typeface="Roboto Condensed"/>
                <a:ea typeface="Roboto Condensed"/>
                <a:cs typeface="Roboto Condensed"/>
                <a:sym typeface="Roboto Condensed"/>
              </a:rPr>
              <a:t>attract female gamers</a:t>
            </a:r>
            <a:endParaRPr b="1">
              <a:solidFill>
                <a:schemeClr val="accent5"/>
              </a:solidFill>
              <a:latin typeface="Roboto Condensed"/>
              <a:ea typeface="Roboto Condensed"/>
              <a:cs typeface="Roboto Condensed"/>
              <a:sym typeface="Roboto Condensed"/>
            </a:endParaRPr>
          </a:p>
          <a:p>
            <a:pPr marL="0" lvl="0" indent="0">
              <a:spcBef>
                <a:spcPts val="1600"/>
              </a:spcBef>
              <a:spcAft>
                <a:spcPts val="0"/>
              </a:spcAft>
              <a:buNone/>
            </a:pPr>
            <a:r>
              <a:rPr lang="zh-CN">
                <a:latin typeface="Roboto Condensed"/>
                <a:ea typeface="Roboto Condensed"/>
                <a:cs typeface="Roboto Condensed"/>
                <a:sym typeface="Roboto Condensed"/>
              </a:rPr>
              <a:t>Our users will </a:t>
            </a:r>
            <a:r>
              <a:rPr lang="zh-CN" b="1">
                <a:solidFill>
                  <a:schemeClr val="accent5"/>
                </a:solidFill>
                <a:latin typeface="Roboto Condensed"/>
                <a:ea typeface="Roboto Condensed"/>
                <a:cs typeface="Roboto Condensed"/>
                <a:sym typeface="Roboto Condensed"/>
              </a:rPr>
              <a:t>feel supported</a:t>
            </a:r>
            <a:r>
              <a:rPr lang="zh-CN">
                <a:latin typeface="Roboto Condensed"/>
                <a:ea typeface="Roboto Condensed"/>
                <a:cs typeface="Roboto Condensed"/>
                <a:sym typeface="Roboto Condensed"/>
              </a:rPr>
              <a:t> in our community</a:t>
            </a:r>
            <a:endParaRPr>
              <a:latin typeface="Roboto Condensed"/>
              <a:ea typeface="Roboto Condensed"/>
              <a:cs typeface="Roboto Condensed"/>
              <a:sym typeface="Roboto Condensed"/>
            </a:endParaRPr>
          </a:p>
          <a:p>
            <a:pPr marL="0" lvl="0" indent="0">
              <a:spcBef>
                <a:spcPts val="1600"/>
              </a:spcBef>
              <a:spcAft>
                <a:spcPts val="0"/>
              </a:spcAft>
              <a:buNone/>
            </a:pPr>
            <a:r>
              <a:rPr lang="zh-CN">
                <a:latin typeface="Roboto Condensed"/>
                <a:ea typeface="Roboto Condensed"/>
                <a:cs typeface="Roboto Condensed"/>
                <a:sym typeface="Roboto Condensed"/>
              </a:rPr>
              <a:t>Our users will </a:t>
            </a:r>
            <a:r>
              <a:rPr lang="zh-CN" b="1">
                <a:solidFill>
                  <a:schemeClr val="accent5"/>
                </a:solidFill>
                <a:latin typeface="Roboto Condensed"/>
                <a:ea typeface="Roboto Condensed"/>
                <a:cs typeface="Roboto Condensed"/>
                <a:sym typeface="Roboto Condensed"/>
              </a:rPr>
              <a:t>share</a:t>
            </a:r>
            <a:r>
              <a:rPr lang="zh-CN">
                <a:latin typeface="Roboto Condensed"/>
                <a:ea typeface="Roboto Condensed"/>
                <a:cs typeface="Roboto Condensed"/>
                <a:sym typeface="Roboto Condensed"/>
              </a:rPr>
              <a:t> their knowledge and </a:t>
            </a:r>
            <a:r>
              <a:rPr lang="zh-CN" b="1">
                <a:solidFill>
                  <a:schemeClr val="accent5"/>
                </a:solidFill>
                <a:latin typeface="Roboto Condensed"/>
                <a:ea typeface="Roboto Condensed"/>
                <a:cs typeface="Roboto Condensed"/>
                <a:sym typeface="Roboto Condensed"/>
              </a:rPr>
              <a:t>help</a:t>
            </a:r>
            <a:r>
              <a:rPr lang="zh-CN">
                <a:latin typeface="Roboto Condensed"/>
                <a:ea typeface="Roboto Condensed"/>
                <a:cs typeface="Roboto Condensed"/>
                <a:sym typeface="Roboto Condensed"/>
              </a:rPr>
              <a:t> others</a:t>
            </a:r>
            <a:endParaRPr>
              <a:latin typeface="Roboto Condensed"/>
              <a:ea typeface="Roboto Condensed"/>
              <a:cs typeface="Roboto Condensed"/>
              <a:sym typeface="Roboto Condensed"/>
            </a:endParaRPr>
          </a:p>
          <a:p>
            <a:pPr marL="0" lvl="0" indent="0">
              <a:spcBef>
                <a:spcPts val="1600"/>
              </a:spcBef>
              <a:spcAft>
                <a:spcPts val="0"/>
              </a:spcAft>
              <a:buNone/>
            </a:pPr>
            <a:r>
              <a:rPr lang="zh-CN">
                <a:latin typeface="Roboto Condensed"/>
                <a:ea typeface="Roboto Condensed"/>
                <a:cs typeface="Roboto Condensed"/>
                <a:sym typeface="Roboto Condensed"/>
              </a:rPr>
              <a:t>The whole community will grow into an </a:t>
            </a:r>
            <a:r>
              <a:rPr lang="zh-CN" b="1">
                <a:solidFill>
                  <a:schemeClr val="accent5"/>
                </a:solidFill>
                <a:latin typeface="Roboto Condensed"/>
                <a:ea typeface="Roboto Condensed"/>
                <a:cs typeface="Roboto Condensed"/>
                <a:sym typeface="Roboto Condensed"/>
              </a:rPr>
              <a:t>influencing organization</a:t>
            </a:r>
            <a:endParaRPr b="1">
              <a:solidFill>
                <a:schemeClr val="accent5"/>
              </a:solidFill>
              <a:latin typeface="Roboto Condensed"/>
              <a:ea typeface="Roboto Condensed"/>
              <a:cs typeface="Roboto Condensed"/>
              <a:sym typeface="Roboto Condensed"/>
            </a:endParaRPr>
          </a:p>
          <a:p>
            <a:pPr marL="0" lvl="0" indent="0">
              <a:spcBef>
                <a:spcPts val="1600"/>
              </a:spcBef>
              <a:spcAft>
                <a:spcPts val="0"/>
              </a:spcAft>
              <a:buNone/>
            </a:pPr>
            <a:endParaRPr>
              <a:latin typeface="Roboto Condensed"/>
              <a:ea typeface="Roboto Condensed"/>
              <a:cs typeface="Roboto Condensed"/>
              <a:sym typeface="Roboto Condensed"/>
            </a:endParaRPr>
          </a:p>
          <a:p>
            <a:pPr marL="0" lvl="0" indent="0" rtl="0">
              <a:spcBef>
                <a:spcPts val="1600"/>
              </a:spcBef>
              <a:spcAft>
                <a:spcPts val="1600"/>
              </a:spcAft>
              <a:buNone/>
            </a:pPr>
            <a:r>
              <a:rPr lang="zh-CN" b="1">
                <a:latin typeface="Roboto Condensed"/>
                <a:ea typeface="Roboto Condensed"/>
                <a:cs typeface="Roboto Condensed"/>
                <a:sym typeface="Roboto Condensed"/>
              </a:rPr>
              <a:t>…… And our dream of a better gaming world will come true</a:t>
            </a:r>
            <a:endParaRPr b="1">
              <a:latin typeface="Roboto Condensed"/>
              <a:ea typeface="Roboto Condensed"/>
              <a:cs typeface="Roboto Condensed"/>
              <a:sym typeface="Roboto Condense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ctrTitle"/>
          </p:nvPr>
        </p:nvSpPr>
        <p:spPr>
          <a:xfrm>
            <a:off x="359660" y="682937"/>
            <a:ext cx="8282400" cy="2109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zh-CN"/>
              <a:t>Thank You</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14050" y="528900"/>
            <a:ext cx="5678100" cy="408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sz="4800"/>
              <a:t>Problem Space</a:t>
            </a:r>
            <a:endParaRPr sz="4800"/>
          </a:p>
          <a:p>
            <a:pPr marL="0" lvl="0" indent="0">
              <a:spcBef>
                <a:spcPts val="0"/>
              </a:spcBef>
              <a:spcAft>
                <a:spcPts val="0"/>
              </a:spcAft>
              <a:buNone/>
            </a:pPr>
            <a:endParaRPr sz="4800"/>
          </a:p>
          <a:p>
            <a:pPr marL="0" lvl="0" indent="0">
              <a:spcBef>
                <a:spcPts val="0"/>
              </a:spcBef>
              <a:spcAft>
                <a:spcPts val="0"/>
              </a:spcAft>
              <a:buNone/>
            </a:pPr>
            <a:r>
              <a:rPr lang="zh-CN" sz="4800">
                <a:solidFill>
                  <a:schemeClr val="accent6"/>
                </a:solidFill>
              </a:rPr>
              <a:t>Gender Inequality in the Gaming World</a:t>
            </a:r>
            <a:endParaRPr sz="4800">
              <a:solidFill>
                <a:schemeClr val="accent6"/>
              </a:solidFill>
            </a:endParaRPr>
          </a:p>
        </p:txBody>
      </p:sp>
      <p:sp>
        <p:nvSpPr>
          <p:cNvPr id="74" name="Shape 74"/>
          <p:cNvSpPr txBox="1"/>
          <p:nvPr/>
        </p:nvSpPr>
        <p:spPr>
          <a:xfrm>
            <a:off x="5819525" y="315325"/>
            <a:ext cx="3092400" cy="629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CN" sz="2200">
                <a:latin typeface="Oswald"/>
                <a:ea typeface="Oswald"/>
                <a:cs typeface="Oswald"/>
                <a:sym typeface="Oswald"/>
              </a:rPr>
              <a:t>Gender-based Harassment</a:t>
            </a:r>
            <a:endParaRPr sz="2200">
              <a:latin typeface="Oswald"/>
              <a:ea typeface="Oswald"/>
              <a:cs typeface="Oswald"/>
              <a:sym typeface="Oswald"/>
            </a:endParaRPr>
          </a:p>
        </p:txBody>
      </p:sp>
      <p:sp>
        <p:nvSpPr>
          <p:cNvPr id="75" name="Shape 75"/>
          <p:cNvSpPr txBox="1"/>
          <p:nvPr/>
        </p:nvSpPr>
        <p:spPr>
          <a:xfrm>
            <a:off x="5233800" y="848425"/>
            <a:ext cx="2727000" cy="62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2200">
                <a:latin typeface="Oswald"/>
                <a:ea typeface="Oswald"/>
                <a:cs typeface="Oswald"/>
                <a:sym typeface="Oswald"/>
              </a:rPr>
              <a:t>Stereotype Threats</a:t>
            </a:r>
            <a:endParaRPr sz="2200">
              <a:latin typeface="Oswald"/>
              <a:ea typeface="Oswald"/>
              <a:cs typeface="Oswald"/>
              <a:sym typeface="Oswald"/>
            </a:endParaRPr>
          </a:p>
        </p:txBody>
      </p:sp>
      <p:sp>
        <p:nvSpPr>
          <p:cNvPr id="76" name="Shape 76"/>
          <p:cNvSpPr txBox="1"/>
          <p:nvPr/>
        </p:nvSpPr>
        <p:spPr>
          <a:xfrm>
            <a:off x="6893475" y="1182550"/>
            <a:ext cx="1839600" cy="62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2200">
                <a:latin typeface="Oswald"/>
                <a:ea typeface="Oswald"/>
                <a:cs typeface="Oswald"/>
                <a:sym typeface="Oswald"/>
              </a:rPr>
              <a:t>Stigmatization</a:t>
            </a:r>
            <a:endParaRPr sz="2200">
              <a:latin typeface="Oswald"/>
              <a:ea typeface="Oswald"/>
              <a:cs typeface="Oswald"/>
              <a:sym typeface="Oswald"/>
            </a:endParaRPr>
          </a:p>
        </p:txBody>
      </p:sp>
      <p:sp>
        <p:nvSpPr>
          <p:cNvPr id="77" name="Shape 77"/>
          <p:cNvSpPr txBox="1"/>
          <p:nvPr/>
        </p:nvSpPr>
        <p:spPr>
          <a:xfrm>
            <a:off x="5383200" y="1709425"/>
            <a:ext cx="2727000" cy="62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2200">
                <a:latin typeface="Oswald"/>
                <a:ea typeface="Oswald"/>
                <a:cs typeface="Oswald"/>
                <a:sym typeface="Oswald"/>
              </a:rPr>
              <a:t>Secondary Status</a:t>
            </a:r>
            <a:endParaRPr sz="2200">
              <a:latin typeface="Oswald"/>
              <a:ea typeface="Oswald"/>
              <a:cs typeface="Oswald"/>
              <a:sym typeface="Oswald"/>
            </a:endParaRPr>
          </a:p>
        </p:txBody>
      </p:sp>
      <p:sp>
        <p:nvSpPr>
          <p:cNvPr id="78" name="Shape 78"/>
          <p:cNvSpPr txBox="1"/>
          <p:nvPr/>
        </p:nvSpPr>
        <p:spPr>
          <a:xfrm>
            <a:off x="6092150" y="2475088"/>
            <a:ext cx="2727000" cy="62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2200">
                <a:latin typeface="Oswald"/>
                <a:ea typeface="Oswald"/>
                <a:cs typeface="Oswald"/>
                <a:sym typeface="Oswald"/>
              </a:rPr>
              <a:t>Objectifying Portrait</a:t>
            </a:r>
            <a:endParaRPr sz="2200">
              <a:latin typeface="Oswald"/>
              <a:ea typeface="Oswald"/>
              <a:cs typeface="Oswald"/>
              <a:sym typeface="Oswald"/>
            </a:endParaRPr>
          </a:p>
        </p:txBody>
      </p:sp>
      <p:sp>
        <p:nvSpPr>
          <p:cNvPr id="79" name="Shape 79"/>
          <p:cNvSpPr txBox="1"/>
          <p:nvPr/>
        </p:nvSpPr>
        <p:spPr>
          <a:xfrm>
            <a:off x="5757000" y="3240775"/>
            <a:ext cx="2673600" cy="62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2200">
                <a:latin typeface="Oswald"/>
                <a:ea typeface="Oswald"/>
                <a:cs typeface="Oswald"/>
                <a:sym typeface="Oswald"/>
              </a:rPr>
              <a:t>Lack of Females in the Gaming Industry</a:t>
            </a:r>
            <a:endParaRPr sz="2200">
              <a:latin typeface="Oswald"/>
              <a:ea typeface="Oswald"/>
              <a:cs typeface="Oswald"/>
              <a:sym typeface="Oswald"/>
            </a:endParaRPr>
          </a:p>
        </p:txBody>
      </p:sp>
      <p:sp>
        <p:nvSpPr>
          <p:cNvPr id="80" name="Shape 80"/>
          <p:cNvSpPr txBox="1"/>
          <p:nvPr/>
        </p:nvSpPr>
        <p:spPr>
          <a:xfrm>
            <a:off x="4793950" y="4101750"/>
            <a:ext cx="3978000" cy="62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2200">
                <a:latin typeface="Oswald"/>
                <a:ea typeface="Oswald"/>
                <a:cs typeface="Oswald"/>
                <a:sym typeface="Oswald"/>
              </a:rPr>
              <a:t>Male-targeting Advertisements</a:t>
            </a:r>
            <a:endParaRPr sz="2200">
              <a:latin typeface="Oswald"/>
              <a:ea typeface="Oswald"/>
              <a:cs typeface="Oswald"/>
              <a:sym typeface="Oswald"/>
            </a:endParaRPr>
          </a:p>
        </p:txBody>
      </p:sp>
      <p:sp>
        <p:nvSpPr>
          <p:cNvPr id="81" name="Shape 81"/>
          <p:cNvSpPr txBox="1"/>
          <p:nvPr/>
        </p:nvSpPr>
        <p:spPr>
          <a:xfrm>
            <a:off x="6661650" y="4564925"/>
            <a:ext cx="864300" cy="62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2400">
                <a:latin typeface="Oswald"/>
                <a:ea typeface="Oswald"/>
                <a:cs typeface="Oswald"/>
                <a:sym typeface="Oswald"/>
              </a:rPr>
              <a:t>……</a:t>
            </a:r>
            <a:endParaRPr sz="2400">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1000"/>
                                        <p:tgtEl>
                                          <p:spTgt spid="7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1000"/>
                                        <p:tgtEl>
                                          <p:spTgt spid="7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1000"/>
                                        <p:tgtEl>
                                          <p:spTgt spid="78"/>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1000"/>
                                        <p:tgtEl>
                                          <p:spTgt spid="79"/>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1000"/>
                                        <p:tgtEl>
                                          <p:spTgt spid="80"/>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30800" y="359075"/>
            <a:ext cx="8282400" cy="1516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a:solidFill>
                  <a:schemeClr val="dk1"/>
                </a:solidFill>
              </a:rPr>
              <a:t>We Have A Dream</a:t>
            </a:r>
            <a:endParaRPr sz="2400">
              <a:solidFill>
                <a:schemeClr val="dk1"/>
              </a:solidFill>
            </a:endParaRPr>
          </a:p>
        </p:txBody>
      </p:sp>
      <p:sp>
        <p:nvSpPr>
          <p:cNvPr id="87" name="Shape 87"/>
          <p:cNvSpPr txBox="1"/>
          <p:nvPr/>
        </p:nvSpPr>
        <p:spPr>
          <a:xfrm>
            <a:off x="594000" y="2252083"/>
            <a:ext cx="7610250" cy="940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CN" sz="3000">
                <a:solidFill>
                  <a:schemeClr val="lt1"/>
                </a:solidFill>
                <a:latin typeface="Oswald"/>
                <a:ea typeface="Oswald"/>
                <a:cs typeface="Oswald"/>
                <a:sym typeface="Oswald"/>
              </a:rPr>
              <a:t>Female gamers will feel supported and welcomed</a:t>
            </a:r>
            <a:endParaRPr sz="3000" dirty="0">
              <a:solidFill>
                <a:schemeClr val="lt1"/>
              </a:solidFill>
              <a:latin typeface="Oswald"/>
              <a:ea typeface="Oswald"/>
              <a:cs typeface="Oswald"/>
              <a:sym typeface="Oswald"/>
            </a:endParaRPr>
          </a:p>
        </p:txBody>
      </p:sp>
      <p:sp>
        <p:nvSpPr>
          <p:cNvPr id="88" name="Shape 88"/>
          <p:cNvSpPr txBox="1"/>
          <p:nvPr/>
        </p:nvSpPr>
        <p:spPr>
          <a:xfrm>
            <a:off x="600150" y="2197784"/>
            <a:ext cx="8023887" cy="940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3000" dirty="0">
                <a:solidFill>
                  <a:schemeClr val="lt1"/>
                </a:solidFill>
                <a:latin typeface="Oswald"/>
                <a:ea typeface="Oswald"/>
                <a:cs typeface="Oswald"/>
                <a:sym typeface="Oswald"/>
              </a:rPr>
              <a:t>Gender-based stereotypes will no longer be a threat</a:t>
            </a:r>
            <a:endParaRPr sz="3000" dirty="0">
              <a:solidFill>
                <a:schemeClr val="lt1"/>
              </a:solidFill>
              <a:latin typeface="Oswald"/>
              <a:ea typeface="Oswald"/>
              <a:cs typeface="Oswald"/>
              <a:sym typeface="Oswald"/>
            </a:endParaRPr>
          </a:p>
        </p:txBody>
      </p:sp>
      <p:sp>
        <p:nvSpPr>
          <p:cNvPr id="89" name="Shape 89"/>
          <p:cNvSpPr txBox="1"/>
          <p:nvPr/>
        </p:nvSpPr>
        <p:spPr>
          <a:xfrm>
            <a:off x="504837" y="2197784"/>
            <a:ext cx="8119200" cy="940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3000">
                <a:solidFill>
                  <a:schemeClr val="lt1"/>
                </a:solidFill>
                <a:latin typeface="Oswald"/>
                <a:ea typeface="Oswald"/>
                <a:cs typeface="Oswald"/>
                <a:sym typeface="Oswald"/>
              </a:rPr>
              <a:t>Females will not find it necessary to hide their gender</a:t>
            </a:r>
            <a:endParaRPr sz="3000" dirty="0">
              <a:solidFill>
                <a:schemeClr val="lt1"/>
              </a:solidFill>
              <a:latin typeface="Oswald"/>
              <a:ea typeface="Oswald"/>
              <a:cs typeface="Oswald"/>
              <a:sym typeface="Oswald"/>
            </a:endParaRPr>
          </a:p>
        </p:txBody>
      </p:sp>
      <p:sp>
        <p:nvSpPr>
          <p:cNvPr id="90" name="Shape 90"/>
          <p:cNvSpPr txBox="1"/>
          <p:nvPr/>
        </p:nvSpPr>
        <p:spPr>
          <a:xfrm>
            <a:off x="594000" y="1991432"/>
            <a:ext cx="7940875" cy="940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sz="3000" dirty="0">
                <a:solidFill>
                  <a:schemeClr val="lt1"/>
                </a:solidFill>
                <a:latin typeface="Oswald"/>
                <a:ea typeface="Oswald"/>
                <a:cs typeface="Oswald"/>
                <a:sym typeface="Oswald"/>
              </a:rPr>
              <a:t>More girls will be interested in this exciting field which has so many potentials besides entertainment</a:t>
            </a:r>
            <a:endParaRPr sz="3000" dirty="0">
              <a:solidFill>
                <a:schemeClr val="lt1"/>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7"/>
                                        </p:tgtEl>
                                      </p:cBhvr>
                                    </p:animEffect>
                                    <p:set>
                                      <p:cBhvr>
                                        <p:cTn id="12" dur="1" fill="hold">
                                          <p:stCondLst>
                                            <p:cond delay="1000"/>
                                          </p:stCondLst>
                                        </p:cTn>
                                        <p:tgtEl>
                                          <p:spTgt spid="87"/>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1000"/>
                                        <p:tgtEl>
                                          <p:spTgt spid="8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9"/>
                                        </p:tgtEl>
                                      </p:cBhvr>
                                    </p:animEffect>
                                    <p:set>
                                      <p:cBhvr>
                                        <p:cTn id="21" dur="1" fill="hold">
                                          <p:stCondLst>
                                            <p:cond delay="1000"/>
                                          </p:stCondLst>
                                        </p:cTn>
                                        <p:tgtEl>
                                          <p:spTgt spid="89"/>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1000"/>
                                        <p:tgtEl>
                                          <p:spTgt spid="8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8"/>
                                        </p:tgtEl>
                                      </p:cBhvr>
                                    </p:animEffect>
                                    <p:set>
                                      <p:cBhvr>
                                        <p:cTn id="30" dur="1" fill="hold">
                                          <p:stCondLst>
                                            <p:cond delay="1000"/>
                                          </p:stCondLst>
                                        </p:cTn>
                                        <p:tgtEl>
                                          <p:spTgt spid="88"/>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a:t>Our Final Product</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9"/>
        <p:cNvGrpSpPr/>
        <p:nvPr/>
      </p:nvGrpSpPr>
      <p:grpSpPr>
        <a:xfrm>
          <a:off x="0" y="0"/>
          <a:ext cx="0" cy="0"/>
          <a:chOff x="0" y="0"/>
          <a:chExt cx="0" cy="0"/>
        </a:xfrm>
      </p:grpSpPr>
      <p:pic>
        <p:nvPicPr>
          <p:cNvPr id="2" name="IMG_253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zh-CN"/>
              <a:t>Usability Test Results</a:t>
            </a: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aphicFrame>
        <p:nvGraphicFramePr>
          <p:cNvPr id="110" name="Shape 110"/>
          <p:cNvGraphicFramePr/>
          <p:nvPr>
            <p:extLst>
              <p:ext uri="{D42A27DB-BD31-4B8C-83A1-F6EECF244321}">
                <p14:modId xmlns:p14="http://schemas.microsoft.com/office/powerpoint/2010/main" val="1520468170"/>
              </p:ext>
            </p:extLst>
          </p:nvPr>
        </p:nvGraphicFramePr>
        <p:xfrm>
          <a:off x="4790943" y="649375"/>
          <a:ext cx="4208343" cy="1798200"/>
        </p:xfrm>
        <a:graphic>
          <a:graphicData uri="http://schemas.openxmlformats.org/drawingml/2006/table">
            <a:tbl>
              <a:tblPr>
                <a:noFill/>
                <a:tableStyleId>{0F2B9360-8AC3-48C4-8526-2EBC37D45FC9}</a:tableStyleId>
              </a:tblPr>
              <a:tblGrid>
                <a:gridCol w="1030310"/>
                <a:gridCol w="787101"/>
                <a:gridCol w="1147855"/>
                <a:gridCol w="1243077"/>
              </a:tblGrid>
              <a:tr h="396200">
                <a:tc>
                  <a:txBody>
                    <a:bodyPr/>
                    <a:lstStyle/>
                    <a:p>
                      <a:pPr marL="0" lvl="0" indent="0" algn="ctr" rtl="0">
                        <a:spcBef>
                          <a:spcPts val="0"/>
                        </a:spcBef>
                        <a:spcAft>
                          <a:spcPts val="0"/>
                        </a:spcAft>
                        <a:buNone/>
                      </a:pPr>
                      <a:endParaRPr dirty="0">
                        <a:solidFill>
                          <a:schemeClr val="dk2"/>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dirty="0">
                          <a:solidFill>
                            <a:schemeClr val="dk2"/>
                          </a:solidFill>
                          <a:latin typeface="Roboto Condensed"/>
                          <a:ea typeface="Roboto Condensed"/>
                          <a:cs typeface="Roboto Condensed"/>
                          <a:sym typeface="Roboto Condensed"/>
                        </a:rPr>
                        <a:t>Success Rate*</a:t>
                      </a:r>
                      <a:endParaRPr dirty="0">
                        <a:solidFill>
                          <a:schemeClr val="dk2"/>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a:solidFill>
                            <a:schemeClr val="dk2"/>
                          </a:solidFill>
                          <a:latin typeface="Roboto Condensed"/>
                          <a:ea typeface="Roboto Condensed"/>
                          <a:cs typeface="Roboto Condensed"/>
                          <a:sym typeface="Roboto Condensed"/>
                        </a:rPr>
                        <a:t>Average Time (sec)</a:t>
                      </a:r>
                      <a:endParaRPr>
                        <a:solidFill>
                          <a:schemeClr val="dk2"/>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a:solidFill>
                            <a:schemeClr val="dk2"/>
                          </a:solidFill>
                          <a:latin typeface="Roboto Condensed"/>
                          <a:ea typeface="Roboto Condensed"/>
                          <a:cs typeface="Roboto Condensed"/>
                          <a:sym typeface="Roboto Condensed"/>
                        </a:rPr>
                        <a:t>Expected Time (sec)**</a:t>
                      </a:r>
                      <a:endParaRPr>
                        <a:solidFill>
                          <a:schemeClr val="dk2"/>
                        </a:solidFill>
                        <a:latin typeface="Roboto Condensed"/>
                        <a:ea typeface="Roboto Condensed"/>
                        <a:cs typeface="Roboto Condensed"/>
                        <a:sym typeface="Roboto Condensed"/>
                      </a:endParaRPr>
                    </a:p>
                  </a:txBody>
                  <a:tcPr marL="91425" marR="91425" marT="91425" marB="91425"/>
                </a:tc>
              </a:tr>
              <a:tr h="396200">
                <a:tc>
                  <a:txBody>
                    <a:bodyPr/>
                    <a:lstStyle/>
                    <a:p>
                      <a:pPr marL="0" lvl="0" indent="0" algn="ctr" rtl="0">
                        <a:spcBef>
                          <a:spcPts val="0"/>
                        </a:spcBef>
                        <a:spcAft>
                          <a:spcPts val="0"/>
                        </a:spcAft>
                        <a:buNone/>
                      </a:pPr>
                      <a:r>
                        <a:rPr lang="en-CA" dirty="0" smtClean="0">
                          <a:solidFill>
                            <a:schemeClr val="bg2"/>
                          </a:solidFill>
                          <a:latin typeface="Roboto Condensed"/>
                          <a:ea typeface="Roboto Condensed"/>
                          <a:cs typeface="Roboto Condensed"/>
                          <a:sym typeface="Roboto Condensed"/>
                        </a:rPr>
                        <a:t>Find Games</a:t>
                      </a:r>
                      <a:endParaRPr dirty="0">
                        <a:solidFill>
                          <a:schemeClr val="bg2"/>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dirty="0">
                          <a:solidFill>
                            <a:schemeClr val="accent5"/>
                          </a:solidFill>
                          <a:latin typeface="Roboto Condensed"/>
                          <a:ea typeface="Roboto Condensed"/>
                          <a:cs typeface="Roboto Condensed"/>
                          <a:sym typeface="Roboto Condensed"/>
                        </a:rPr>
                        <a:t>100%</a:t>
                      </a:r>
                      <a:endParaRPr dirty="0">
                        <a:solidFill>
                          <a:schemeClr val="accent5"/>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a:solidFill>
                            <a:schemeClr val="accent5"/>
                          </a:solidFill>
                          <a:latin typeface="Roboto Condensed"/>
                          <a:ea typeface="Roboto Condensed"/>
                          <a:cs typeface="Roboto Condensed"/>
                          <a:sym typeface="Roboto Condensed"/>
                        </a:rPr>
                        <a:t>58.6</a:t>
                      </a:r>
                      <a:endParaRPr>
                        <a:solidFill>
                          <a:schemeClr val="accent5"/>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a:solidFill>
                            <a:schemeClr val="dk2"/>
                          </a:solidFill>
                          <a:latin typeface="Roboto Condensed"/>
                          <a:ea typeface="Roboto Condensed"/>
                          <a:cs typeface="Roboto Condensed"/>
                          <a:sym typeface="Roboto Condensed"/>
                        </a:rPr>
                        <a:t>90</a:t>
                      </a:r>
                      <a:endParaRPr>
                        <a:solidFill>
                          <a:schemeClr val="dk2"/>
                        </a:solidFill>
                        <a:latin typeface="Roboto Condensed"/>
                        <a:ea typeface="Roboto Condensed"/>
                        <a:cs typeface="Roboto Condensed"/>
                        <a:sym typeface="Roboto Condensed"/>
                      </a:endParaRPr>
                    </a:p>
                  </a:txBody>
                  <a:tcPr marL="91425" marR="91425" marT="91425" marB="91425"/>
                </a:tc>
              </a:tr>
              <a:tr h="381000">
                <a:tc>
                  <a:txBody>
                    <a:bodyPr/>
                    <a:lstStyle/>
                    <a:p>
                      <a:pPr marL="0" lvl="0" indent="0" algn="ctr" rtl="0">
                        <a:spcBef>
                          <a:spcPts val="0"/>
                        </a:spcBef>
                        <a:spcAft>
                          <a:spcPts val="0"/>
                        </a:spcAft>
                        <a:buNone/>
                      </a:pPr>
                      <a:r>
                        <a:rPr lang="en-CA" altLang="zh-CN" dirty="0" smtClean="0">
                          <a:solidFill>
                            <a:schemeClr val="dk2"/>
                          </a:solidFill>
                          <a:latin typeface="Roboto Condensed"/>
                          <a:ea typeface="Roboto Condensed"/>
                          <a:cs typeface="Roboto Condensed"/>
                          <a:sym typeface="Roboto Condensed"/>
                        </a:rPr>
                        <a:t>Team Up</a:t>
                      </a:r>
                      <a:endParaRPr dirty="0">
                        <a:solidFill>
                          <a:schemeClr val="dk2"/>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a:solidFill>
                            <a:schemeClr val="dk2"/>
                          </a:solidFill>
                          <a:latin typeface="Roboto Condensed"/>
                          <a:ea typeface="Roboto Condensed"/>
                          <a:cs typeface="Roboto Condensed"/>
                          <a:sym typeface="Roboto Condensed"/>
                        </a:rPr>
                        <a:t>90%</a:t>
                      </a:r>
                      <a:endParaRPr>
                        <a:solidFill>
                          <a:schemeClr val="dk2"/>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a:solidFill>
                            <a:schemeClr val="accent5"/>
                          </a:solidFill>
                          <a:latin typeface="Roboto Condensed"/>
                          <a:ea typeface="Roboto Condensed"/>
                          <a:cs typeface="Roboto Condensed"/>
                          <a:sym typeface="Roboto Condensed"/>
                        </a:rPr>
                        <a:t>66.2</a:t>
                      </a:r>
                      <a:endParaRPr>
                        <a:solidFill>
                          <a:schemeClr val="accent5"/>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a:solidFill>
                            <a:schemeClr val="dk2"/>
                          </a:solidFill>
                          <a:latin typeface="Roboto Condensed"/>
                          <a:ea typeface="Roboto Condensed"/>
                          <a:cs typeface="Roboto Condensed"/>
                          <a:sym typeface="Roboto Condensed"/>
                        </a:rPr>
                        <a:t>80</a:t>
                      </a:r>
                      <a:endParaRPr>
                        <a:solidFill>
                          <a:schemeClr val="dk2"/>
                        </a:solidFill>
                        <a:latin typeface="Roboto Condensed"/>
                        <a:ea typeface="Roboto Condensed"/>
                        <a:cs typeface="Roboto Condensed"/>
                        <a:sym typeface="Roboto Condensed"/>
                      </a:endParaRPr>
                    </a:p>
                  </a:txBody>
                  <a:tcPr marL="91425" marR="91425" marT="91425" marB="91425"/>
                </a:tc>
              </a:tr>
              <a:tr h="381000">
                <a:tc>
                  <a:txBody>
                    <a:bodyPr/>
                    <a:lstStyle/>
                    <a:p>
                      <a:pPr marL="0" lvl="0" indent="0" algn="ctr" rtl="0">
                        <a:spcBef>
                          <a:spcPts val="0"/>
                        </a:spcBef>
                        <a:spcAft>
                          <a:spcPts val="0"/>
                        </a:spcAft>
                        <a:buNone/>
                      </a:pPr>
                      <a:r>
                        <a:rPr lang="en-CA" altLang="zh-CN" dirty="0" smtClean="0">
                          <a:solidFill>
                            <a:schemeClr val="dk2"/>
                          </a:solidFill>
                          <a:latin typeface="Roboto Condensed"/>
                          <a:ea typeface="Roboto Condensed"/>
                          <a:cs typeface="Roboto Condensed"/>
                          <a:sym typeface="Roboto Condensed"/>
                        </a:rPr>
                        <a:t>Seek help</a:t>
                      </a:r>
                      <a:endParaRPr dirty="0">
                        <a:solidFill>
                          <a:schemeClr val="dk2"/>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a:solidFill>
                            <a:schemeClr val="dk2"/>
                          </a:solidFill>
                          <a:latin typeface="Roboto Condensed"/>
                          <a:ea typeface="Roboto Condensed"/>
                          <a:cs typeface="Roboto Condensed"/>
                          <a:sym typeface="Roboto Condensed"/>
                        </a:rPr>
                        <a:t>90%</a:t>
                      </a:r>
                      <a:endParaRPr>
                        <a:solidFill>
                          <a:schemeClr val="dk2"/>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a:solidFill>
                            <a:schemeClr val="accent5"/>
                          </a:solidFill>
                          <a:latin typeface="Roboto Condensed"/>
                          <a:ea typeface="Roboto Condensed"/>
                          <a:cs typeface="Roboto Condensed"/>
                          <a:sym typeface="Roboto Condensed"/>
                        </a:rPr>
                        <a:t>64.1</a:t>
                      </a:r>
                      <a:endParaRPr>
                        <a:solidFill>
                          <a:schemeClr val="accent5"/>
                        </a:solidFill>
                        <a:latin typeface="Roboto Condensed"/>
                        <a:ea typeface="Roboto Condensed"/>
                        <a:cs typeface="Roboto Condensed"/>
                        <a:sym typeface="Roboto Condensed"/>
                      </a:endParaRPr>
                    </a:p>
                  </a:txBody>
                  <a:tcPr marL="91425" marR="91425" marT="91425" marB="91425"/>
                </a:tc>
                <a:tc>
                  <a:txBody>
                    <a:bodyPr/>
                    <a:lstStyle/>
                    <a:p>
                      <a:pPr marL="0" lvl="0" indent="0" algn="ctr" rtl="0">
                        <a:spcBef>
                          <a:spcPts val="0"/>
                        </a:spcBef>
                        <a:spcAft>
                          <a:spcPts val="0"/>
                        </a:spcAft>
                        <a:buNone/>
                      </a:pPr>
                      <a:r>
                        <a:rPr lang="zh-CN" dirty="0">
                          <a:solidFill>
                            <a:schemeClr val="dk2"/>
                          </a:solidFill>
                          <a:latin typeface="Roboto Condensed"/>
                          <a:ea typeface="Roboto Condensed"/>
                          <a:cs typeface="Roboto Condensed"/>
                          <a:sym typeface="Roboto Condensed"/>
                        </a:rPr>
                        <a:t>100</a:t>
                      </a:r>
                      <a:endParaRPr dirty="0">
                        <a:solidFill>
                          <a:schemeClr val="dk2"/>
                        </a:solidFill>
                        <a:latin typeface="Roboto Condensed"/>
                        <a:ea typeface="Roboto Condensed"/>
                        <a:cs typeface="Roboto Condensed"/>
                        <a:sym typeface="Roboto Condensed"/>
                      </a:endParaRPr>
                    </a:p>
                  </a:txBody>
                  <a:tcPr marL="91425" marR="91425" marT="91425" marB="91425"/>
                </a:tc>
              </a:tr>
            </a:tbl>
          </a:graphicData>
        </a:graphic>
      </p:graphicFrame>
      <p:sp>
        <p:nvSpPr>
          <p:cNvPr id="111" name="Shape 111"/>
          <p:cNvSpPr txBox="1">
            <a:spLocks noGrp="1"/>
          </p:cNvSpPr>
          <p:nvPr>
            <p:ph type="title"/>
          </p:nvPr>
        </p:nvSpPr>
        <p:spPr>
          <a:xfrm>
            <a:off x="4811074" y="138175"/>
            <a:ext cx="2954887" cy="511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CN" sz="1800">
                <a:solidFill>
                  <a:schemeClr val="dk1"/>
                </a:solidFill>
              </a:rPr>
              <a:t>Function Usability Test Results</a:t>
            </a:r>
            <a:endParaRPr sz="1800" dirty="0">
              <a:solidFill>
                <a:schemeClr val="dk1"/>
              </a:solidFill>
            </a:endParaRPr>
          </a:p>
        </p:txBody>
      </p:sp>
      <p:pic>
        <p:nvPicPr>
          <p:cNvPr id="112" name="Shape 112" title="Points scored"/>
          <p:cNvPicPr preferRelativeResize="0"/>
          <p:nvPr/>
        </p:nvPicPr>
        <p:blipFill>
          <a:blip r:embed="rId3">
            <a:alphaModFix/>
          </a:blip>
          <a:stretch>
            <a:fillRect/>
          </a:stretch>
        </p:blipFill>
        <p:spPr>
          <a:xfrm>
            <a:off x="0" y="0"/>
            <a:ext cx="4572924" cy="2659250"/>
          </a:xfrm>
          <a:prstGeom prst="rect">
            <a:avLst/>
          </a:prstGeom>
          <a:noFill/>
          <a:ln>
            <a:noFill/>
          </a:ln>
        </p:spPr>
      </p:pic>
      <p:sp>
        <p:nvSpPr>
          <p:cNvPr id="113" name="Shape 113"/>
          <p:cNvSpPr txBox="1"/>
          <p:nvPr/>
        </p:nvSpPr>
        <p:spPr>
          <a:xfrm>
            <a:off x="1766924" y="972900"/>
            <a:ext cx="1324005" cy="250593"/>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CN">
                <a:solidFill>
                  <a:schemeClr val="dk2"/>
                </a:solidFill>
                <a:latin typeface="Oswald"/>
                <a:ea typeface="Oswald"/>
                <a:cs typeface="Oswald"/>
                <a:sym typeface="Oswald"/>
              </a:rPr>
              <a:t>Game Lovers</a:t>
            </a:r>
            <a:endParaRPr>
              <a:solidFill>
                <a:schemeClr val="dk2"/>
              </a:solidFill>
              <a:latin typeface="Oswald"/>
              <a:ea typeface="Oswald"/>
              <a:cs typeface="Oswald"/>
              <a:sym typeface="Oswald"/>
            </a:endParaRPr>
          </a:p>
        </p:txBody>
      </p:sp>
      <p:sp>
        <p:nvSpPr>
          <p:cNvPr id="114" name="Shape 114"/>
          <p:cNvSpPr txBox="1"/>
          <p:nvPr/>
        </p:nvSpPr>
        <p:spPr>
          <a:xfrm>
            <a:off x="1766925" y="1351750"/>
            <a:ext cx="1150800" cy="293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solidFill>
                  <a:schemeClr val="dk2"/>
                </a:solidFill>
                <a:latin typeface="Oswald"/>
                <a:ea typeface="Oswald"/>
                <a:cs typeface="Oswald"/>
                <a:sym typeface="Oswald"/>
              </a:rPr>
              <a:t>Young Adults</a:t>
            </a:r>
            <a:endParaRPr>
              <a:solidFill>
                <a:schemeClr val="dk2"/>
              </a:solidFill>
              <a:latin typeface="Oswald"/>
              <a:ea typeface="Oswald"/>
              <a:cs typeface="Oswald"/>
              <a:sym typeface="Oswald"/>
            </a:endParaRPr>
          </a:p>
        </p:txBody>
      </p:sp>
      <p:sp>
        <p:nvSpPr>
          <p:cNvPr id="115" name="Shape 115"/>
          <p:cNvSpPr txBox="1"/>
          <p:nvPr/>
        </p:nvSpPr>
        <p:spPr>
          <a:xfrm>
            <a:off x="278475" y="2973375"/>
            <a:ext cx="4010100" cy="13803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sz="1800" b="1">
                <a:solidFill>
                  <a:srgbClr val="FFFFFF"/>
                </a:solidFill>
                <a:latin typeface="Roboto Condensed"/>
                <a:ea typeface="Roboto Condensed"/>
                <a:cs typeface="Roboto Condensed"/>
                <a:sym typeface="Roboto Condensed"/>
              </a:rPr>
              <a:t>User Impressions</a:t>
            </a:r>
            <a:endParaRPr sz="1800" b="1">
              <a:solidFill>
                <a:srgbClr val="FFFFFF"/>
              </a:solidFill>
              <a:latin typeface="Roboto Condensed"/>
              <a:ea typeface="Roboto Condensed"/>
              <a:cs typeface="Roboto Condensed"/>
              <a:sym typeface="Roboto Condensed"/>
            </a:endParaRPr>
          </a:p>
          <a:p>
            <a:pPr marL="0" lvl="0" indent="0" rtl="0">
              <a:lnSpc>
                <a:spcPct val="115000"/>
              </a:lnSpc>
              <a:spcBef>
                <a:spcPts val="1600"/>
              </a:spcBef>
              <a:spcAft>
                <a:spcPts val="1600"/>
              </a:spcAft>
              <a:buNone/>
            </a:pPr>
            <a:r>
              <a:rPr lang="zh-CN" sz="1800" b="1">
                <a:solidFill>
                  <a:schemeClr val="accent6"/>
                </a:solidFill>
                <a:latin typeface="Roboto Condensed"/>
                <a:ea typeface="Roboto Condensed"/>
                <a:cs typeface="Roboto Condensed"/>
                <a:sym typeface="Roboto Condensed"/>
              </a:rPr>
              <a:t>Friendly(2)    Easy(2)    Nice/Good(2)    Fun(1)    Convenient(1)    Exploration(1)</a:t>
            </a:r>
            <a:endParaRPr>
              <a:solidFill>
                <a:schemeClr val="accent6"/>
              </a:solidFill>
            </a:endParaRPr>
          </a:p>
        </p:txBody>
      </p:sp>
      <p:sp>
        <p:nvSpPr>
          <p:cNvPr id="116" name="Shape 116"/>
          <p:cNvSpPr txBox="1">
            <a:spLocks noGrp="1"/>
          </p:cNvSpPr>
          <p:nvPr>
            <p:ph type="title"/>
          </p:nvPr>
        </p:nvSpPr>
        <p:spPr>
          <a:xfrm>
            <a:off x="4913900" y="2897175"/>
            <a:ext cx="2352000" cy="42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sz="1800">
                <a:solidFill>
                  <a:schemeClr val="dk2"/>
                </a:solidFill>
              </a:rPr>
              <a:t>Usability Problems</a:t>
            </a:r>
            <a:endParaRPr sz="1800">
              <a:solidFill>
                <a:schemeClr val="dk2"/>
              </a:solidFill>
            </a:endParaRPr>
          </a:p>
        </p:txBody>
      </p:sp>
      <p:sp>
        <p:nvSpPr>
          <p:cNvPr id="117" name="Shape 117"/>
          <p:cNvSpPr txBox="1"/>
          <p:nvPr/>
        </p:nvSpPr>
        <p:spPr>
          <a:xfrm>
            <a:off x="4913900" y="2936850"/>
            <a:ext cx="3892200" cy="1704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CN" b="1">
                <a:solidFill>
                  <a:schemeClr val="dk2"/>
                </a:solidFill>
                <a:latin typeface="Roboto Condensed"/>
                <a:ea typeface="Roboto Condensed"/>
                <a:cs typeface="Roboto Condensed"/>
                <a:sym typeface="Roboto Condensed"/>
              </a:rPr>
              <a:t>Difficulty to locate functions</a:t>
            </a:r>
            <a:endParaRPr b="1">
              <a:solidFill>
                <a:schemeClr val="dk2"/>
              </a:solidFill>
              <a:latin typeface="Roboto Condensed"/>
              <a:ea typeface="Roboto Condensed"/>
              <a:cs typeface="Roboto Condensed"/>
              <a:sym typeface="Roboto Condensed"/>
            </a:endParaRPr>
          </a:p>
          <a:p>
            <a:pPr marL="457200" lvl="0" indent="-317500" rtl="0">
              <a:spcBef>
                <a:spcPts val="0"/>
              </a:spcBef>
              <a:spcAft>
                <a:spcPts val="0"/>
              </a:spcAft>
              <a:buClr>
                <a:schemeClr val="dk2"/>
              </a:buClr>
              <a:buSzPts val="1400"/>
              <a:buFont typeface="Roboto Condensed"/>
              <a:buChar char="-"/>
            </a:pPr>
            <a:r>
              <a:rPr lang="zh-CN">
                <a:solidFill>
                  <a:schemeClr val="dk2"/>
                </a:solidFill>
                <a:latin typeface="Roboto Condensed"/>
                <a:ea typeface="Roboto Condensed"/>
                <a:cs typeface="Roboto Condensed"/>
                <a:sym typeface="Roboto Condensed"/>
              </a:rPr>
              <a:t>User expectation vs our design logic</a:t>
            </a:r>
            <a:endParaRPr>
              <a:solidFill>
                <a:schemeClr val="dk2"/>
              </a:solidFill>
              <a:latin typeface="Roboto Condensed"/>
              <a:ea typeface="Roboto Condensed"/>
              <a:cs typeface="Roboto Condensed"/>
              <a:sym typeface="Roboto Condensed"/>
            </a:endParaRPr>
          </a:p>
          <a:p>
            <a:pPr marL="457200" lvl="0" indent="-317500" rtl="0">
              <a:spcBef>
                <a:spcPts val="0"/>
              </a:spcBef>
              <a:spcAft>
                <a:spcPts val="0"/>
              </a:spcAft>
              <a:buClr>
                <a:schemeClr val="dk2"/>
              </a:buClr>
              <a:buSzPts val="1400"/>
              <a:buFont typeface="Roboto Condensed"/>
              <a:buChar char="-"/>
            </a:pPr>
            <a:r>
              <a:rPr lang="zh-CN">
                <a:solidFill>
                  <a:schemeClr val="dk2"/>
                </a:solidFill>
                <a:latin typeface="Roboto Condensed"/>
                <a:ea typeface="Roboto Condensed"/>
                <a:cs typeface="Roboto Condensed"/>
                <a:sym typeface="Roboto Condensed"/>
              </a:rPr>
              <a:t>Buttons not visible enough</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9300" y="227675"/>
            <a:ext cx="4258200" cy="1222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CN"/>
              <a:t>System Rating</a:t>
            </a:r>
            <a:endParaRPr/>
          </a:p>
        </p:txBody>
      </p:sp>
      <p:pic>
        <p:nvPicPr>
          <p:cNvPr id="123" name="Shape 123" title="Chart"/>
          <p:cNvPicPr preferRelativeResize="0"/>
          <p:nvPr/>
        </p:nvPicPr>
        <p:blipFill>
          <a:blip r:embed="rId3">
            <a:alphaModFix/>
          </a:blip>
          <a:stretch>
            <a:fillRect/>
          </a:stretch>
        </p:blipFill>
        <p:spPr>
          <a:xfrm>
            <a:off x="4988875" y="20925"/>
            <a:ext cx="2461375" cy="1596900"/>
          </a:xfrm>
          <a:prstGeom prst="rect">
            <a:avLst/>
          </a:prstGeom>
          <a:noFill/>
          <a:ln>
            <a:noFill/>
          </a:ln>
        </p:spPr>
      </p:pic>
      <p:pic>
        <p:nvPicPr>
          <p:cNvPr id="124" name="Shape 124" title="Chart"/>
          <p:cNvPicPr preferRelativeResize="0"/>
          <p:nvPr/>
        </p:nvPicPr>
        <p:blipFill>
          <a:blip r:embed="rId4">
            <a:alphaModFix/>
          </a:blip>
          <a:stretch>
            <a:fillRect/>
          </a:stretch>
        </p:blipFill>
        <p:spPr>
          <a:xfrm>
            <a:off x="4988875" y="1501650"/>
            <a:ext cx="2545835" cy="1696100"/>
          </a:xfrm>
          <a:prstGeom prst="rect">
            <a:avLst/>
          </a:prstGeom>
          <a:noFill/>
          <a:ln>
            <a:noFill/>
          </a:ln>
        </p:spPr>
      </p:pic>
      <p:pic>
        <p:nvPicPr>
          <p:cNvPr id="125" name="Shape 125" title="Chart"/>
          <p:cNvPicPr preferRelativeResize="0"/>
          <p:nvPr/>
        </p:nvPicPr>
        <p:blipFill>
          <a:blip r:embed="rId5">
            <a:alphaModFix/>
          </a:blip>
          <a:stretch>
            <a:fillRect/>
          </a:stretch>
        </p:blipFill>
        <p:spPr>
          <a:xfrm>
            <a:off x="4988875" y="3213475"/>
            <a:ext cx="2461375" cy="1848775"/>
          </a:xfrm>
          <a:prstGeom prst="rect">
            <a:avLst/>
          </a:prstGeom>
          <a:noFill/>
          <a:ln>
            <a:noFill/>
          </a:ln>
        </p:spPr>
      </p:pic>
      <p:sp>
        <p:nvSpPr>
          <p:cNvPr id="126" name="Shape 126"/>
          <p:cNvSpPr txBox="1">
            <a:spLocks noGrp="1"/>
          </p:cNvSpPr>
          <p:nvPr>
            <p:ph type="subTitle" idx="1"/>
          </p:nvPr>
        </p:nvSpPr>
        <p:spPr>
          <a:xfrm>
            <a:off x="820575" y="1753150"/>
            <a:ext cx="2953800" cy="1345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zh-CN">
                <a:latin typeface="Oswald"/>
                <a:ea typeface="Oswald"/>
                <a:cs typeface="Oswald"/>
                <a:sym typeface="Oswald"/>
              </a:rPr>
              <a:t>Ease of Use: 4.2/5</a:t>
            </a:r>
            <a:endParaRPr>
              <a:latin typeface="Oswald"/>
              <a:ea typeface="Oswald"/>
              <a:cs typeface="Oswald"/>
              <a:sym typeface="Oswald"/>
            </a:endParaRPr>
          </a:p>
          <a:p>
            <a:pPr marL="0" lvl="0" indent="0" algn="l" rtl="0">
              <a:lnSpc>
                <a:spcPct val="150000"/>
              </a:lnSpc>
              <a:spcBef>
                <a:spcPts val="0"/>
              </a:spcBef>
              <a:spcAft>
                <a:spcPts val="0"/>
              </a:spcAft>
              <a:buNone/>
            </a:pPr>
            <a:r>
              <a:rPr lang="zh-CN">
                <a:latin typeface="Oswald"/>
                <a:ea typeface="Oswald"/>
                <a:cs typeface="Oswald"/>
                <a:sym typeface="Oswald"/>
              </a:rPr>
              <a:t>Usefulness: 4.5/5</a:t>
            </a:r>
            <a:endParaRPr>
              <a:latin typeface="Oswald"/>
              <a:ea typeface="Oswald"/>
              <a:cs typeface="Oswald"/>
              <a:sym typeface="Oswald"/>
            </a:endParaRPr>
          </a:p>
          <a:p>
            <a:pPr marL="0" lvl="0" indent="0" algn="l" rtl="0">
              <a:lnSpc>
                <a:spcPct val="150000"/>
              </a:lnSpc>
              <a:spcBef>
                <a:spcPts val="0"/>
              </a:spcBef>
              <a:spcAft>
                <a:spcPts val="0"/>
              </a:spcAft>
              <a:buNone/>
            </a:pPr>
            <a:r>
              <a:rPr lang="zh-CN">
                <a:latin typeface="Oswald"/>
                <a:ea typeface="Oswald"/>
                <a:cs typeface="Oswald"/>
                <a:sym typeface="Oswald"/>
              </a:rPr>
              <a:t>Usage (By Females): 4/5</a:t>
            </a:r>
            <a:endParaRPr>
              <a:latin typeface="Oswald"/>
              <a:ea typeface="Oswald"/>
              <a:cs typeface="Oswald"/>
              <a:sym typeface="Oswald"/>
            </a:endParaRPr>
          </a:p>
          <a:p>
            <a:pPr marL="0" lvl="0" indent="0" algn="l" rtl="0">
              <a:lnSpc>
                <a:spcPct val="150000"/>
              </a:lnSpc>
              <a:spcBef>
                <a:spcPts val="0"/>
              </a:spcBef>
              <a:spcAft>
                <a:spcPts val="0"/>
              </a:spcAft>
              <a:buNone/>
            </a:pPr>
            <a:r>
              <a:rPr lang="zh-CN" sz="1400">
                <a:latin typeface="Oswald"/>
                <a:ea typeface="Oswald"/>
                <a:cs typeface="Oswald"/>
                <a:sym typeface="Oswald"/>
              </a:rPr>
              <a:t>(Male users indicated they will recommend this website to their female friends)</a:t>
            </a:r>
            <a:endParaRPr sz="1400">
              <a:latin typeface="Oswald"/>
              <a:ea typeface="Oswald"/>
              <a:cs typeface="Oswald"/>
              <a:sym typeface="Oswald"/>
            </a:endParaRPr>
          </a:p>
          <a:p>
            <a:pPr marL="0" lvl="0" indent="0" algn="l" rtl="0">
              <a:lnSpc>
                <a:spcPct val="150000"/>
              </a:lnSpc>
              <a:spcBef>
                <a:spcPts val="0"/>
              </a:spcBef>
              <a:spcAft>
                <a:spcPts val="0"/>
              </a:spcAft>
              <a:buNone/>
            </a:pPr>
            <a:endParaRPr>
              <a:latin typeface="Oswald"/>
              <a:ea typeface="Oswald"/>
              <a:cs typeface="Oswald"/>
              <a:sym typeface="Oswa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1022</Words>
  <Application>Microsoft Macintosh PowerPoint</Application>
  <PresentationFormat>On-screen Show (16:9)</PresentationFormat>
  <Paragraphs>169</Paragraphs>
  <Slides>23</Slides>
  <Notes>23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Oswald</vt:lpstr>
      <vt:lpstr>Roboto Condensed</vt:lpstr>
      <vt:lpstr>Source Code Pro</vt:lpstr>
      <vt:lpstr>Arial</vt:lpstr>
      <vt:lpstr>Modern Writer</vt:lpstr>
      <vt:lpstr>Euforia  A Female-Oriented Gaming Community</vt:lpstr>
      <vt:lpstr>PowerPoint Presentation</vt:lpstr>
      <vt:lpstr>Problem Space  Gender Inequality in the Gaming World</vt:lpstr>
      <vt:lpstr>We Have A Dream</vt:lpstr>
      <vt:lpstr>Our Final Product</vt:lpstr>
      <vt:lpstr>PowerPoint Presentation</vt:lpstr>
      <vt:lpstr>Usability Test Results</vt:lpstr>
      <vt:lpstr>Function Usability Test Results</vt:lpstr>
      <vt:lpstr>System Rating</vt:lpstr>
      <vt:lpstr>Advantages What our users think</vt:lpstr>
      <vt:lpstr>Warm and Joyful Style</vt:lpstr>
      <vt:lpstr>User-friendly Design</vt:lpstr>
      <vt:lpstr>Truly Care About Female Gamers</vt:lpstr>
      <vt:lpstr>PowerPoint Presentation</vt:lpstr>
      <vt:lpstr>Various Social Functions</vt:lpstr>
      <vt:lpstr>The Process</vt:lpstr>
      <vt:lpstr>Problem Space Research</vt:lpstr>
      <vt:lpstr>User Needs</vt:lpstr>
      <vt:lpstr>User Experience Research</vt:lpstr>
      <vt:lpstr>Prototype Evolution</vt:lpstr>
      <vt:lpstr>Back to The Big Picture</vt:lpstr>
      <vt:lpstr>Our Ideals (We have a dream)</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Euforia  A Female-Oriented Gaming Community</dc:title>
  <cp:lastModifiedBy>Xingyue Dai</cp:lastModifiedBy>
  <cp:revision>18</cp:revision>
  <dcterms:modified xsi:type="dcterms:W3CDTF">2018-04-04T01:48:19Z</dcterms:modified>
</cp:coreProperties>
</file>